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1" r:id="rId1"/>
  </p:sldMasterIdLst>
  <p:sldIdLst>
    <p:sldId id="256" r:id="rId2"/>
    <p:sldId id="257" r:id="rId3"/>
    <p:sldId id="258" r:id="rId4"/>
    <p:sldId id="259" r:id="rId5"/>
    <p:sldId id="260" r:id="rId6"/>
    <p:sldId id="280" r:id="rId7"/>
    <p:sldId id="261" r:id="rId8"/>
    <p:sldId id="262" r:id="rId9"/>
    <p:sldId id="263" r:id="rId10"/>
    <p:sldId id="264" r:id="rId11"/>
    <p:sldId id="265" r:id="rId12"/>
    <p:sldId id="266" r:id="rId13"/>
    <p:sldId id="267" r:id="rId14"/>
    <p:sldId id="268" r:id="rId15"/>
    <p:sldId id="269" r:id="rId16"/>
    <p:sldId id="273" r:id="rId17"/>
    <p:sldId id="274" r:id="rId18"/>
    <p:sldId id="270" r:id="rId19"/>
    <p:sldId id="271" r:id="rId20"/>
    <p:sldId id="272"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84"/>
  </p:normalViewPr>
  <p:slideViewPr>
    <p:cSldViewPr snapToGrid="0">
      <p:cViewPr>
        <p:scale>
          <a:sx n="100" d="100"/>
          <a:sy n="100" d="100"/>
        </p:scale>
        <p:origin x="8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5580B-BE76-38D7-26C0-2532646B28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763583-831D-A9CD-7FA6-959448CDE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44352-B1AB-66F3-249F-DF58C5B5DF6E}"/>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5" name="Footer Placeholder 4">
            <a:extLst>
              <a:ext uri="{FF2B5EF4-FFF2-40B4-BE49-F238E27FC236}">
                <a16:creationId xmlns:a16="http://schemas.microsoft.com/office/drawing/2014/main" id="{B072E56B-6D38-1895-208D-D1B8560EB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39A9D3-25CD-1524-BD07-571B66BC61E7}"/>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3754308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83CB-17E8-4E70-6648-DB2C984F99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264F84-80DF-DA2E-FEC2-83037EB8DA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B8FA7-2634-8EDA-AC53-C00B9335FAB8}"/>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5" name="Footer Placeholder 4">
            <a:extLst>
              <a:ext uri="{FF2B5EF4-FFF2-40B4-BE49-F238E27FC236}">
                <a16:creationId xmlns:a16="http://schemas.microsoft.com/office/drawing/2014/main" id="{B829C144-5882-8F50-AE1F-6307F0867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31DC1-6B2A-5D21-930F-A453C20F1EBF}"/>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2769294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DC45D9-BF9C-D448-52AA-4F3F7823FA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AFDF7A-9F06-27DB-BBDD-6F8FCAE462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D2EA09-CF12-3535-6C3B-5370C10C0972}"/>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5" name="Footer Placeholder 4">
            <a:extLst>
              <a:ext uri="{FF2B5EF4-FFF2-40B4-BE49-F238E27FC236}">
                <a16:creationId xmlns:a16="http://schemas.microsoft.com/office/drawing/2014/main" id="{559E6BCC-2F38-07F8-98C9-070DA30C3F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7C1488-7A95-7A97-4F47-92686EBD4C8B}"/>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2690462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A172-3517-3458-C7FE-1F10C22F4C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9D68E7-2068-CEF5-5A2A-DBF0CE022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CDA6D3-1A15-E36C-DA11-6E30DEE0134E}"/>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5" name="Footer Placeholder 4">
            <a:extLst>
              <a:ext uri="{FF2B5EF4-FFF2-40B4-BE49-F238E27FC236}">
                <a16:creationId xmlns:a16="http://schemas.microsoft.com/office/drawing/2014/main" id="{A0C97B73-F807-B1F3-FCC1-E424CA24E8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AFB2-707B-33EE-9EC8-F12C4709744F}"/>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420804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A220-3A92-5D94-BF1D-2B1470AD72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3245D5-86EF-1D8D-D1FC-875FA80295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E79B12-C02F-CEDA-619B-4C1D5BE0DBFF}"/>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5" name="Footer Placeholder 4">
            <a:extLst>
              <a:ext uri="{FF2B5EF4-FFF2-40B4-BE49-F238E27FC236}">
                <a16:creationId xmlns:a16="http://schemas.microsoft.com/office/drawing/2014/main" id="{65952EBF-6637-48F2-CF8D-6D0F3A161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BE8D8-9A1A-6FC2-11D7-F6D0A245795E}"/>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2157031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FE97-D9B4-DFEC-CC00-8652F942D9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DF15C1-1B41-5C77-E7AA-645CE29105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6B0C46-3BDC-986C-044B-8AFC404840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6AEEBA-0188-2775-9DBB-1BFD5158D509}"/>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6" name="Footer Placeholder 5">
            <a:extLst>
              <a:ext uri="{FF2B5EF4-FFF2-40B4-BE49-F238E27FC236}">
                <a16:creationId xmlns:a16="http://schemas.microsoft.com/office/drawing/2014/main" id="{9FEF09ED-73A5-755B-C793-CE2CA996BE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7EFDB4-F9C3-A1AF-718E-D223C850D62E}"/>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4021637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ACC20-A39B-F41D-58E9-CFA27B5C37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596168-6F19-D2BD-4218-47AAD93298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809AEB-D7B6-2FFA-02B6-23F4472891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F0B8CC-9A1C-E2B3-6269-EFDAD992E7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3C71DB-8FFF-FB84-ABBB-392BD5265A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526D2-6B61-57F2-C4CC-1E1D43E01C77}"/>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8" name="Footer Placeholder 7">
            <a:extLst>
              <a:ext uri="{FF2B5EF4-FFF2-40B4-BE49-F238E27FC236}">
                <a16:creationId xmlns:a16="http://schemas.microsoft.com/office/drawing/2014/main" id="{826B5042-6032-9EDC-BC5C-956D5C9712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3C6278-F0ED-344F-9752-084AD818039F}"/>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1763331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D873-66BC-9D2A-AFBA-3D86F5C2EE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6C9899-1F18-5DB6-3A34-5026A7F261F8}"/>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4" name="Footer Placeholder 3">
            <a:extLst>
              <a:ext uri="{FF2B5EF4-FFF2-40B4-BE49-F238E27FC236}">
                <a16:creationId xmlns:a16="http://schemas.microsoft.com/office/drawing/2014/main" id="{372BBBB9-FAD4-7140-780D-06DDC3CDDF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88B6BD-EBC6-8D84-5290-9515EBF31581}"/>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145963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AD19C8-A799-F820-99EB-6E9E87402342}"/>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3" name="Footer Placeholder 2">
            <a:extLst>
              <a:ext uri="{FF2B5EF4-FFF2-40B4-BE49-F238E27FC236}">
                <a16:creationId xmlns:a16="http://schemas.microsoft.com/office/drawing/2014/main" id="{5F18AB4F-5870-90DA-5D90-CEE73F59F83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3B1F9D-821E-94F6-2E53-E93DB47C3AB5}"/>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3735330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4DEC-E0B6-237E-FC6F-AA258B453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A801AA-64D7-C16A-6FA3-7BA064EFB4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F85276-AD08-0238-8288-6B5280A509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6FDD90-1F26-4B53-7D8C-D86B8F544EE2}"/>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6" name="Footer Placeholder 5">
            <a:extLst>
              <a:ext uri="{FF2B5EF4-FFF2-40B4-BE49-F238E27FC236}">
                <a16:creationId xmlns:a16="http://schemas.microsoft.com/office/drawing/2014/main" id="{3300169C-07DB-84FD-B733-82B3FD86AC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F8AA1C-C113-9994-8D9B-B1B4C9EFEBD0}"/>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197753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C551D-B394-3133-BAE5-19E44B0391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679A08-4F8A-06B2-1ACB-8E1F3C8C11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B8B20A-D6B8-B5C0-4FB5-826B8EEB9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CB225B-A52B-0DFF-897C-8F5AD004E4D7}"/>
              </a:ext>
            </a:extLst>
          </p:cNvPr>
          <p:cNvSpPr>
            <a:spLocks noGrp="1"/>
          </p:cNvSpPr>
          <p:nvPr>
            <p:ph type="dt" sz="half" idx="10"/>
          </p:nvPr>
        </p:nvSpPr>
        <p:spPr/>
        <p:txBody>
          <a:bodyPr/>
          <a:lstStyle/>
          <a:p>
            <a:fld id="{ABA26F2F-C01D-3B4A-9378-E13E493845CC}" type="datetimeFigureOut">
              <a:rPr lang="en-US" smtClean="0"/>
              <a:t>6/11/25</a:t>
            </a:fld>
            <a:endParaRPr lang="en-US"/>
          </a:p>
        </p:txBody>
      </p:sp>
      <p:sp>
        <p:nvSpPr>
          <p:cNvPr id="6" name="Footer Placeholder 5">
            <a:extLst>
              <a:ext uri="{FF2B5EF4-FFF2-40B4-BE49-F238E27FC236}">
                <a16:creationId xmlns:a16="http://schemas.microsoft.com/office/drawing/2014/main" id="{2B5AE321-9F64-CEB8-2AF1-FC24F490C7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8E85C7-12B9-BC67-6CA1-4D53E4604DB2}"/>
              </a:ext>
            </a:extLst>
          </p:cNvPr>
          <p:cNvSpPr>
            <a:spLocks noGrp="1"/>
          </p:cNvSpPr>
          <p:nvPr>
            <p:ph type="sldNum" sz="quarter" idx="12"/>
          </p:nvPr>
        </p:nvSpPr>
        <p:spPr/>
        <p:txBody>
          <a:bodyPr/>
          <a:lstStyle/>
          <a:p>
            <a:fld id="{2221A23B-496C-C640-9EC3-61F906185DEF}" type="slidenum">
              <a:rPr lang="en-US" smtClean="0"/>
              <a:t>‹#›</a:t>
            </a:fld>
            <a:endParaRPr lang="en-US"/>
          </a:p>
        </p:txBody>
      </p:sp>
    </p:spTree>
    <p:extLst>
      <p:ext uri="{BB962C8B-B14F-4D97-AF65-F5344CB8AC3E}">
        <p14:creationId xmlns:p14="http://schemas.microsoft.com/office/powerpoint/2010/main" val="2177431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D70944-39BC-353C-A846-FFBB3481FA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69B87B-389B-4100-5E51-46CF7FB99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C0E27-1C5E-62DE-0F19-5579E7F882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BA26F2F-C01D-3B4A-9378-E13E493845CC}" type="datetimeFigureOut">
              <a:rPr lang="en-US" smtClean="0"/>
              <a:t>6/11/25</a:t>
            </a:fld>
            <a:endParaRPr lang="en-US"/>
          </a:p>
        </p:txBody>
      </p:sp>
      <p:sp>
        <p:nvSpPr>
          <p:cNvPr id="5" name="Footer Placeholder 4">
            <a:extLst>
              <a:ext uri="{FF2B5EF4-FFF2-40B4-BE49-F238E27FC236}">
                <a16:creationId xmlns:a16="http://schemas.microsoft.com/office/drawing/2014/main" id="{075068BA-3B84-23BA-7EB7-0B4EBC3FE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C3E0702-D76A-44A5-B72B-B7510C6782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221A23B-496C-C640-9EC3-61F906185DEF}" type="slidenum">
              <a:rPr lang="en-US" smtClean="0"/>
              <a:t>‹#›</a:t>
            </a:fld>
            <a:endParaRPr lang="en-US"/>
          </a:p>
        </p:txBody>
      </p:sp>
    </p:spTree>
    <p:extLst>
      <p:ext uri="{BB962C8B-B14F-4D97-AF65-F5344CB8AC3E}">
        <p14:creationId xmlns:p14="http://schemas.microsoft.com/office/powerpoint/2010/main" val="37080962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hyperlink" Target="https://oceancolor.gsfc.nasa.gov/feature/images/A2017325.Tasmania.jp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help.altair.com/hwcfdsolvers/acusolve/topics/acusolve/training_manual/turb_scales_energy_cascasde_r.htm"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ealevel.jpl.nasa.gov/resources/1010/jason-1-measurement-system/"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24400/527896/A02-2022.001"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A6602-40F8-8804-757E-B06ECBF7E262}"/>
              </a:ext>
            </a:extLst>
          </p:cNvPr>
          <p:cNvSpPr>
            <a:spLocks noGrp="1"/>
          </p:cNvSpPr>
          <p:nvPr>
            <p:ph type="ctrTitle"/>
          </p:nvPr>
        </p:nvSpPr>
        <p:spPr>
          <a:xfrm>
            <a:off x="1524000" y="1722867"/>
            <a:ext cx="9144000" cy="2387600"/>
          </a:xfrm>
        </p:spPr>
        <p:txBody>
          <a:bodyPr>
            <a:normAutofit fontScale="90000"/>
          </a:bodyPr>
          <a:lstStyle/>
          <a:p>
            <a:r>
              <a:rPr lang="en-US" sz="6600" dirty="0"/>
              <a:t>Deep learning improves global satellite observations of ocean eddy dynamics</a:t>
            </a:r>
          </a:p>
        </p:txBody>
      </p:sp>
      <p:sp>
        <p:nvSpPr>
          <p:cNvPr id="3" name="Subtitle 2">
            <a:extLst>
              <a:ext uri="{FF2B5EF4-FFF2-40B4-BE49-F238E27FC236}">
                <a16:creationId xmlns:a16="http://schemas.microsoft.com/office/drawing/2014/main" id="{E7FEF7C2-4B56-2F36-16B8-F4C91122C27C}"/>
              </a:ext>
            </a:extLst>
          </p:cNvPr>
          <p:cNvSpPr>
            <a:spLocks noGrp="1"/>
          </p:cNvSpPr>
          <p:nvPr>
            <p:ph type="subTitle" idx="1"/>
          </p:nvPr>
        </p:nvSpPr>
        <p:spPr>
          <a:xfrm>
            <a:off x="1524000" y="4202542"/>
            <a:ext cx="9144000" cy="1655762"/>
          </a:xfrm>
        </p:spPr>
        <p:txBody>
          <a:bodyPr/>
          <a:lstStyle/>
          <a:p>
            <a:r>
              <a:rPr lang="en-US" dirty="0"/>
              <a:t>Scott A. Martin, Georgy E. </a:t>
            </a:r>
            <a:r>
              <a:rPr lang="en-US" dirty="0" err="1"/>
              <a:t>Manuchayran</a:t>
            </a:r>
            <a:r>
              <a:rPr lang="en-US" dirty="0"/>
              <a:t>, and Patrice Klein</a:t>
            </a:r>
          </a:p>
        </p:txBody>
      </p:sp>
    </p:spTree>
    <p:extLst>
      <p:ext uri="{BB962C8B-B14F-4D97-AF65-F5344CB8AC3E}">
        <p14:creationId xmlns:p14="http://schemas.microsoft.com/office/powerpoint/2010/main" val="3639776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8CC3E-BBF4-3E07-7B42-729E396CE73D}"/>
              </a:ext>
            </a:extLst>
          </p:cNvPr>
          <p:cNvSpPr>
            <a:spLocks noGrp="1"/>
          </p:cNvSpPr>
          <p:nvPr>
            <p:ph type="title"/>
          </p:nvPr>
        </p:nvSpPr>
        <p:spPr/>
        <p:txBody>
          <a:bodyPr/>
          <a:lstStyle/>
          <a:p>
            <a:r>
              <a:rPr lang="en-US" dirty="0" err="1"/>
              <a:t>NeurOST</a:t>
            </a:r>
            <a:r>
              <a:rPr lang="en-US" dirty="0"/>
              <a:t>: Neural Ocean surface topography</a:t>
            </a:r>
          </a:p>
        </p:txBody>
      </p:sp>
      <p:sp>
        <p:nvSpPr>
          <p:cNvPr id="3" name="Content Placeholder 2">
            <a:extLst>
              <a:ext uri="{FF2B5EF4-FFF2-40B4-BE49-F238E27FC236}">
                <a16:creationId xmlns:a16="http://schemas.microsoft.com/office/drawing/2014/main" id="{64F1BE8A-7474-2764-04B2-57E07958ACEF}"/>
              </a:ext>
            </a:extLst>
          </p:cNvPr>
          <p:cNvSpPr>
            <a:spLocks noGrp="1"/>
          </p:cNvSpPr>
          <p:nvPr>
            <p:ph idx="1"/>
          </p:nvPr>
        </p:nvSpPr>
        <p:spPr>
          <a:xfrm>
            <a:off x="523406" y="1825625"/>
            <a:ext cx="4003623" cy="4351338"/>
          </a:xfrm>
        </p:spPr>
        <p:txBody>
          <a:bodyPr>
            <a:normAutofit/>
          </a:bodyPr>
          <a:lstStyle/>
          <a:p>
            <a:r>
              <a:rPr lang="en-US" dirty="0"/>
              <a:t>Neural Network to map SSH:</a:t>
            </a:r>
          </a:p>
          <a:p>
            <a:pPr marL="514350" indent="-163513">
              <a:buFont typeface="Wingdings" pitchFamily="2" charset="2"/>
              <a:buChar char="ü"/>
            </a:pPr>
            <a:r>
              <a:rPr lang="en-US" dirty="0"/>
              <a:t>Sparse altimeter observations (CMEMS)</a:t>
            </a:r>
          </a:p>
          <a:p>
            <a:pPr marL="514350" indent="-163513">
              <a:buFont typeface="Wingdings" pitchFamily="2" charset="2"/>
              <a:buChar char="ü"/>
            </a:pPr>
            <a:endParaRPr lang="en-US" dirty="0"/>
          </a:p>
          <a:p>
            <a:pPr marL="514350" indent="-163513">
              <a:buFont typeface="Wingdings" pitchFamily="2" charset="2"/>
              <a:buChar char="ü"/>
            </a:pPr>
            <a:r>
              <a:rPr lang="en-US" dirty="0"/>
              <a:t>Gridded SST (JPL MUR </a:t>
            </a:r>
            <a:r>
              <a:rPr lang="en-US" dirty="0" err="1"/>
              <a:t>MEaSUREs</a:t>
            </a:r>
            <a:r>
              <a:rPr lang="en-US" dirty="0"/>
              <a:t> Project)</a:t>
            </a:r>
          </a:p>
        </p:txBody>
      </p:sp>
      <p:pic>
        <p:nvPicPr>
          <p:cNvPr id="6" name="mur_sst_rotating_720p">
            <a:hlinkClick r:id="" action="ppaction://media"/>
            <a:extLst>
              <a:ext uri="{FF2B5EF4-FFF2-40B4-BE49-F238E27FC236}">
                <a16:creationId xmlns:a16="http://schemas.microsoft.com/office/drawing/2014/main" id="{53F315AC-FCCE-1295-5FEF-A4D910CDAD5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28034" y="1954629"/>
            <a:ext cx="7277031" cy="4093330"/>
          </a:xfrm>
          <a:prstGeom prst="rect">
            <a:avLst/>
          </a:prstGeom>
        </p:spPr>
      </p:pic>
      <p:sp>
        <p:nvSpPr>
          <p:cNvPr id="7" name="TextBox 6">
            <a:extLst>
              <a:ext uri="{FF2B5EF4-FFF2-40B4-BE49-F238E27FC236}">
                <a16:creationId xmlns:a16="http://schemas.microsoft.com/office/drawing/2014/main" id="{9FFFF4DC-4B6D-25BB-C519-32CF9DF41ED1}"/>
              </a:ext>
            </a:extLst>
          </p:cNvPr>
          <p:cNvSpPr txBox="1"/>
          <p:nvPr/>
        </p:nvSpPr>
        <p:spPr>
          <a:xfrm>
            <a:off x="6515100" y="6308209"/>
            <a:ext cx="4676537" cy="369332"/>
          </a:xfrm>
          <a:prstGeom prst="rect">
            <a:avLst/>
          </a:prstGeom>
          <a:noFill/>
        </p:spPr>
        <p:txBody>
          <a:bodyPr wrap="none" rtlCol="0">
            <a:spAutoFit/>
          </a:bodyPr>
          <a:lstStyle/>
          <a:p>
            <a:r>
              <a:rPr lang="en-US" dirty="0"/>
              <a:t>https://</a:t>
            </a:r>
            <a:r>
              <a:rPr lang="en-US" dirty="0" err="1"/>
              <a:t>podaac.jpl.nasa.gov</a:t>
            </a:r>
            <a:r>
              <a:rPr lang="en-US" dirty="0"/>
              <a:t>/</a:t>
            </a:r>
            <a:r>
              <a:rPr lang="en-US" dirty="0" err="1"/>
              <a:t>MEaSUREs</a:t>
            </a:r>
            <a:r>
              <a:rPr lang="en-US" dirty="0"/>
              <a:t>-MUR</a:t>
            </a:r>
          </a:p>
        </p:txBody>
      </p:sp>
    </p:spTree>
    <p:extLst>
      <p:ext uri="{BB962C8B-B14F-4D97-AF65-F5344CB8AC3E}">
        <p14:creationId xmlns:p14="http://schemas.microsoft.com/office/powerpoint/2010/main" val="304745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5ACE6A-5858-FD7C-4456-CAF8C9C092EB}"/>
              </a:ext>
            </a:extLst>
          </p:cNvPr>
          <p:cNvSpPr>
            <a:spLocks noGrp="1"/>
          </p:cNvSpPr>
          <p:nvPr>
            <p:ph idx="1"/>
          </p:nvPr>
        </p:nvSpPr>
        <p:spPr>
          <a:xfrm>
            <a:off x="838200" y="749508"/>
            <a:ext cx="10515600" cy="5427455"/>
          </a:xfrm>
        </p:spPr>
        <p:txBody>
          <a:bodyPr/>
          <a:lstStyle/>
          <a:p>
            <a:pPr marL="514350" indent="-514350">
              <a:buFont typeface="+mj-lt"/>
              <a:buAutoNum type="arabicPeriod"/>
            </a:pPr>
            <a:r>
              <a:rPr lang="en-US" dirty="0"/>
              <a:t>Extract satellite altimeter SSH observations for a subdomain.</a:t>
            </a:r>
          </a:p>
          <a:p>
            <a:pPr marL="514350" indent="-514350">
              <a:buFont typeface="+mj-lt"/>
              <a:buAutoNum type="arabicPeriod"/>
            </a:pPr>
            <a:r>
              <a:rPr lang="en-US" dirty="0"/>
              <a:t>Subdomain is discretized into a regular grid space (128x128, dx=7.5 km) and time (30 frames, dt=1 day).</a:t>
            </a:r>
          </a:p>
        </p:txBody>
      </p:sp>
      <p:pic>
        <p:nvPicPr>
          <p:cNvPr id="4" name="Picture 3">
            <a:extLst>
              <a:ext uri="{FF2B5EF4-FFF2-40B4-BE49-F238E27FC236}">
                <a16:creationId xmlns:a16="http://schemas.microsoft.com/office/drawing/2014/main" id="{8FEE5707-8911-24F1-B5A6-A23975B1BE3E}"/>
              </a:ext>
            </a:extLst>
          </p:cNvPr>
          <p:cNvPicPr>
            <a:picLocks noChangeAspect="1"/>
          </p:cNvPicPr>
          <p:nvPr/>
        </p:nvPicPr>
        <p:blipFill>
          <a:blip r:embed="rId2"/>
          <a:srcRect b="47104"/>
          <a:stretch>
            <a:fillRect/>
          </a:stretch>
        </p:blipFill>
        <p:spPr>
          <a:xfrm>
            <a:off x="1908963" y="2371725"/>
            <a:ext cx="8761914" cy="4486275"/>
          </a:xfrm>
          <a:prstGeom prst="rect">
            <a:avLst/>
          </a:prstGeom>
        </p:spPr>
      </p:pic>
    </p:spTree>
    <p:extLst>
      <p:ext uri="{BB962C8B-B14F-4D97-AF65-F5344CB8AC3E}">
        <p14:creationId xmlns:p14="http://schemas.microsoft.com/office/powerpoint/2010/main" val="1172768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B7BF55-7316-2E34-BAF0-6234AF760595}"/>
              </a:ext>
            </a:extLst>
          </p:cNvPr>
          <p:cNvSpPr>
            <a:spLocks noGrp="1"/>
          </p:cNvSpPr>
          <p:nvPr>
            <p:ph idx="1"/>
          </p:nvPr>
        </p:nvSpPr>
        <p:spPr>
          <a:xfrm>
            <a:off x="838200" y="524656"/>
            <a:ext cx="10515600" cy="5652307"/>
          </a:xfrm>
        </p:spPr>
        <p:txBody>
          <a:bodyPr/>
          <a:lstStyle/>
          <a:p>
            <a:r>
              <a:rPr lang="en-US" dirty="0"/>
              <a:t>Random withholding of some of the altimetry data from the input to estimate MSE at these locations. </a:t>
            </a:r>
          </a:p>
          <a:p>
            <a:r>
              <a:rPr lang="en-US" dirty="0"/>
              <a:t>SST observations averaged within the local grid as additional input.</a:t>
            </a:r>
          </a:p>
          <a:p>
            <a:pPr marL="0" indent="0">
              <a:buNone/>
            </a:pPr>
            <a:endParaRPr lang="en-US" sz="3200" b="1" dirty="0"/>
          </a:p>
          <a:p>
            <a:pPr marL="0" indent="0">
              <a:buNone/>
            </a:pPr>
            <a:r>
              <a:rPr lang="en-US" sz="3200" b="1" dirty="0"/>
              <a:t>Deep learning neural network architecture</a:t>
            </a:r>
          </a:p>
          <a:p>
            <a:r>
              <a:rPr lang="en-US" dirty="0" err="1"/>
              <a:t>SimVP</a:t>
            </a:r>
            <a:r>
              <a:rPr lang="en-US" dirty="0"/>
              <a:t> (Gao et al., 2022): CNN that separates temporal and spatial modeling.</a:t>
            </a:r>
          </a:p>
          <a:p>
            <a:r>
              <a:rPr lang="en-US" dirty="0"/>
              <a:t>Improves efficiency and interpretability.</a:t>
            </a:r>
          </a:p>
          <a:p>
            <a:r>
              <a:rPr lang="en-US" dirty="0"/>
              <a:t>Easy parallelization.</a:t>
            </a:r>
          </a:p>
          <a:p>
            <a:r>
              <a:rPr lang="en-US" dirty="0"/>
              <a:t>Matches state-of-the-art models on standard video prediction.</a:t>
            </a:r>
          </a:p>
        </p:txBody>
      </p:sp>
    </p:spTree>
    <p:extLst>
      <p:ext uri="{BB962C8B-B14F-4D97-AF65-F5344CB8AC3E}">
        <p14:creationId xmlns:p14="http://schemas.microsoft.com/office/powerpoint/2010/main" val="1119068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14ED7-3192-69D6-62BD-32EACD72DD11}"/>
              </a:ext>
            </a:extLst>
          </p:cNvPr>
          <p:cNvSpPr>
            <a:spLocks noGrp="1"/>
          </p:cNvSpPr>
          <p:nvPr>
            <p:ph type="title"/>
          </p:nvPr>
        </p:nvSpPr>
        <p:spPr/>
        <p:txBody>
          <a:bodyPr/>
          <a:lstStyle/>
          <a:p>
            <a:r>
              <a:rPr lang="en-US" b="1" dirty="0"/>
              <a:t>Creating global SSH from subdomain reconstructions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D67E82-E5F8-2158-1F2A-69A6AF573E29}"/>
                  </a:ext>
                </a:extLst>
              </p:cNvPr>
              <p:cNvSpPr>
                <a:spLocks noGrp="1"/>
              </p:cNvSpPr>
              <p:nvPr>
                <p:ph idx="1"/>
              </p:nvPr>
            </p:nvSpPr>
            <p:spPr>
              <a:xfrm>
                <a:off x="838200" y="1825625"/>
                <a:ext cx="10515600" cy="4667250"/>
              </a:xfrm>
            </p:spPr>
            <p:txBody>
              <a:bodyPr>
                <a:normAutofit fontScale="92500" lnSpcReduction="10000"/>
              </a:bodyPr>
              <a:lstStyle/>
              <a:p>
                <a:r>
                  <a:rPr lang="en-US" dirty="0"/>
                  <a:t>Predicts SSH on ~5000 subdomains throughout the Global Ocean.</a:t>
                </a:r>
              </a:p>
              <a:p>
                <a:r>
                  <a:rPr lang="en-US" dirty="0"/>
                  <a:t>Global 2d SSH estimate (1/10º resolution) computed from the </a:t>
                </a:r>
                <a14:m>
                  <m:oMath xmlns:m="http://schemas.openxmlformats.org/officeDocument/2006/math">
                    <m:r>
                      <a:rPr lang="en-US" b="0" i="1" smtClean="0">
                        <a:latin typeface="Cambria Math" panose="02040503050406030204" pitchFamily="18" charset="0"/>
                      </a:rPr>
                      <m:t>𝑘</m:t>
                    </m:r>
                  </m:oMath>
                </a14:m>
                <a:r>
                  <a:rPr lang="en-US" dirty="0"/>
                  <a:t> subdomain estimates through:</a:t>
                </a:r>
              </a:p>
              <a:p>
                <a:endParaRPr lang="en-US" dirty="0"/>
              </a:p>
              <a:p>
                <a:endParaRPr lang="en-US" dirty="0"/>
              </a:p>
              <a:p>
                <a:endParaRPr lang="en-US" dirty="0"/>
              </a:p>
              <a:p>
                <a:endParaRPr lang="en-US" dirty="0"/>
              </a:p>
              <a:p>
                <a:endParaRPr lang="en-US" dirty="0"/>
              </a:p>
              <a:p>
                <a:endParaRPr lang="en-US" dirty="0"/>
              </a:p>
              <a:p>
                <a:r>
                  <a:rPr lang="en-US" dirty="0"/>
                  <a:t>Spatial derivates of SSH computed in the subdomain and then merged using the procedure above.</a:t>
                </a:r>
              </a:p>
            </p:txBody>
          </p:sp>
        </mc:Choice>
        <mc:Fallback>
          <p:sp>
            <p:nvSpPr>
              <p:cNvPr id="3" name="Content Placeholder 2">
                <a:extLst>
                  <a:ext uri="{FF2B5EF4-FFF2-40B4-BE49-F238E27FC236}">
                    <a16:creationId xmlns:a16="http://schemas.microsoft.com/office/drawing/2014/main" id="{48D67E82-E5F8-2158-1F2A-69A6AF573E29}"/>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965" t="-2439" r="-121" b="-16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B7B7AAE-DBD8-D0E1-C3EC-56076AB30D3C}"/>
              </a:ext>
            </a:extLst>
          </p:cNvPr>
          <p:cNvPicPr>
            <a:picLocks noChangeAspect="1"/>
          </p:cNvPicPr>
          <p:nvPr/>
        </p:nvPicPr>
        <p:blipFill>
          <a:blip r:embed="rId3"/>
          <a:stretch>
            <a:fillRect/>
          </a:stretch>
        </p:blipFill>
        <p:spPr>
          <a:xfrm>
            <a:off x="2724305" y="3372791"/>
            <a:ext cx="2815965" cy="1342378"/>
          </a:xfrm>
          <a:prstGeom prst="rect">
            <a:avLst/>
          </a:prstGeom>
        </p:spPr>
      </p:pic>
      <p:pic>
        <p:nvPicPr>
          <p:cNvPr id="7" name="Picture 6">
            <a:extLst>
              <a:ext uri="{FF2B5EF4-FFF2-40B4-BE49-F238E27FC236}">
                <a16:creationId xmlns:a16="http://schemas.microsoft.com/office/drawing/2014/main" id="{B501226A-05A2-1FB8-7BD1-891298B8FD5E}"/>
              </a:ext>
            </a:extLst>
          </p:cNvPr>
          <p:cNvPicPr>
            <a:picLocks noChangeAspect="1"/>
          </p:cNvPicPr>
          <p:nvPr/>
        </p:nvPicPr>
        <p:blipFill>
          <a:blip r:embed="rId4"/>
          <a:stretch>
            <a:fillRect/>
          </a:stretch>
        </p:blipFill>
        <p:spPr>
          <a:xfrm>
            <a:off x="6096000" y="3429000"/>
            <a:ext cx="5101651" cy="1362373"/>
          </a:xfrm>
          <a:prstGeom prst="rect">
            <a:avLst/>
          </a:prstGeom>
        </p:spPr>
      </p:pic>
      <p:pic>
        <p:nvPicPr>
          <p:cNvPr id="9" name="Graphic 8">
            <a:extLst>
              <a:ext uri="{FF2B5EF4-FFF2-40B4-BE49-F238E27FC236}">
                <a16:creationId xmlns:a16="http://schemas.microsoft.com/office/drawing/2014/main" id="{C763BE31-7F65-4A43-0591-22B2D6C1B3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24305" y="5179368"/>
            <a:ext cx="4927600" cy="203200"/>
          </a:xfrm>
          <a:prstGeom prst="rect">
            <a:avLst/>
          </a:prstGeom>
        </p:spPr>
      </p:pic>
    </p:spTree>
    <p:extLst>
      <p:ext uri="{BB962C8B-B14F-4D97-AF65-F5344CB8AC3E}">
        <p14:creationId xmlns:p14="http://schemas.microsoft.com/office/powerpoint/2010/main" val="1885753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BAFB-DEE0-3946-36FD-30DCB1C3CC72}"/>
              </a:ext>
            </a:extLst>
          </p:cNvPr>
          <p:cNvSpPr>
            <a:spLocks noGrp="1"/>
          </p:cNvSpPr>
          <p:nvPr>
            <p:ph type="title"/>
          </p:nvPr>
        </p:nvSpPr>
        <p:spPr/>
        <p:txBody>
          <a:bodyPr/>
          <a:lstStyle/>
          <a:p>
            <a:r>
              <a:rPr lang="en-US" dirty="0" err="1"/>
              <a:t>NeurOST</a:t>
            </a:r>
            <a:r>
              <a:rPr lang="en-US" dirty="0"/>
              <a:t>: SSH anomalies</a:t>
            </a:r>
          </a:p>
        </p:txBody>
      </p:sp>
      <p:pic>
        <p:nvPicPr>
          <p:cNvPr id="5" name="Content Placeholder 4">
            <a:extLst>
              <a:ext uri="{FF2B5EF4-FFF2-40B4-BE49-F238E27FC236}">
                <a16:creationId xmlns:a16="http://schemas.microsoft.com/office/drawing/2014/main" id="{08CBCA43-0C34-23BB-CE34-CF216C7033F8}"/>
              </a:ext>
            </a:extLst>
          </p:cNvPr>
          <p:cNvPicPr>
            <a:picLocks noGrp="1" noChangeAspect="1"/>
          </p:cNvPicPr>
          <p:nvPr>
            <p:ph idx="1"/>
          </p:nvPr>
        </p:nvPicPr>
        <p:blipFill>
          <a:blip r:embed="rId2"/>
          <a:stretch>
            <a:fillRect/>
          </a:stretch>
        </p:blipFill>
        <p:spPr>
          <a:xfrm>
            <a:off x="1509690" y="1825625"/>
            <a:ext cx="9172620" cy="4351338"/>
          </a:xfrm>
        </p:spPr>
      </p:pic>
    </p:spTree>
    <p:extLst>
      <p:ext uri="{BB962C8B-B14F-4D97-AF65-F5344CB8AC3E}">
        <p14:creationId xmlns:p14="http://schemas.microsoft.com/office/powerpoint/2010/main" val="1098553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4AC6C-4F01-24AA-F1F7-1484F238B6CD}"/>
              </a:ext>
            </a:extLst>
          </p:cNvPr>
          <p:cNvSpPr>
            <a:spLocks noGrp="1"/>
          </p:cNvSpPr>
          <p:nvPr>
            <p:ph type="title"/>
          </p:nvPr>
        </p:nvSpPr>
        <p:spPr>
          <a:xfrm>
            <a:off x="624444" y="151369"/>
            <a:ext cx="10515600" cy="1325563"/>
          </a:xfrm>
        </p:spPr>
        <p:txBody>
          <a:bodyPr/>
          <a:lstStyle/>
          <a:p>
            <a:r>
              <a:rPr lang="en-US" dirty="0" err="1"/>
              <a:t>NeurOST</a:t>
            </a:r>
            <a:r>
              <a:rPr lang="en-US" dirty="0"/>
              <a:t> SSH-SST vs withheld altimeter</a:t>
            </a:r>
          </a:p>
        </p:txBody>
      </p:sp>
      <p:pic>
        <p:nvPicPr>
          <p:cNvPr id="5" name="Content Placeholder 4">
            <a:extLst>
              <a:ext uri="{FF2B5EF4-FFF2-40B4-BE49-F238E27FC236}">
                <a16:creationId xmlns:a16="http://schemas.microsoft.com/office/drawing/2014/main" id="{8AF5D73F-3E85-135D-DA3A-D816447FC1DC}"/>
              </a:ext>
            </a:extLst>
          </p:cNvPr>
          <p:cNvPicPr>
            <a:picLocks noGrp="1" noChangeAspect="1"/>
          </p:cNvPicPr>
          <p:nvPr>
            <p:ph idx="1"/>
          </p:nvPr>
        </p:nvPicPr>
        <p:blipFill>
          <a:blip r:embed="rId2"/>
          <a:srcRect t="882"/>
          <a:stretch>
            <a:fillRect/>
          </a:stretch>
        </p:blipFill>
        <p:spPr>
          <a:xfrm>
            <a:off x="1461328" y="1355883"/>
            <a:ext cx="8841832" cy="4923236"/>
          </a:xfrm>
        </p:spPr>
      </p:pic>
      <p:sp>
        <p:nvSpPr>
          <p:cNvPr id="8" name="TextBox 7">
            <a:extLst>
              <a:ext uri="{FF2B5EF4-FFF2-40B4-BE49-F238E27FC236}">
                <a16:creationId xmlns:a16="http://schemas.microsoft.com/office/drawing/2014/main" id="{0F528EAB-C149-3A4B-BA1D-2F85F2B30D5E}"/>
              </a:ext>
            </a:extLst>
          </p:cNvPr>
          <p:cNvSpPr txBox="1"/>
          <p:nvPr/>
        </p:nvSpPr>
        <p:spPr>
          <a:xfrm>
            <a:off x="92082" y="4428274"/>
            <a:ext cx="1514007" cy="1200329"/>
          </a:xfrm>
          <a:prstGeom prst="rect">
            <a:avLst/>
          </a:prstGeom>
          <a:noFill/>
        </p:spPr>
        <p:txBody>
          <a:bodyPr wrap="square" rtlCol="0">
            <a:spAutoFit/>
          </a:bodyPr>
          <a:lstStyle/>
          <a:p>
            <a:r>
              <a:rPr lang="en-US" dirty="0" err="1"/>
              <a:t>NeurOST</a:t>
            </a:r>
            <a:r>
              <a:rPr lang="en-US" dirty="0"/>
              <a:t> SSH-SST vs DUACS </a:t>
            </a:r>
          </a:p>
          <a:p>
            <a:r>
              <a:rPr lang="en-US" dirty="0"/>
              <a:t>(70-250 km)</a:t>
            </a:r>
          </a:p>
        </p:txBody>
      </p:sp>
      <p:sp>
        <p:nvSpPr>
          <p:cNvPr id="9" name="TextBox 8">
            <a:extLst>
              <a:ext uri="{FF2B5EF4-FFF2-40B4-BE49-F238E27FC236}">
                <a16:creationId xmlns:a16="http://schemas.microsoft.com/office/drawing/2014/main" id="{21E81EDB-A9E9-66FF-EB3E-FB77EDD30A5F}"/>
              </a:ext>
            </a:extLst>
          </p:cNvPr>
          <p:cNvSpPr txBox="1"/>
          <p:nvPr/>
        </p:nvSpPr>
        <p:spPr>
          <a:xfrm>
            <a:off x="10303160" y="4248164"/>
            <a:ext cx="1514007" cy="1477328"/>
          </a:xfrm>
          <a:prstGeom prst="rect">
            <a:avLst/>
          </a:prstGeom>
          <a:noFill/>
        </p:spPr>
        <p:txBody>
          <a:bodyPr wrap="square" rtlCol="0">
            <a:spAutoFit/>
          </a:bodyPr>
          <a:lstStyle/>
          <a:p>
            <a:r>
              <a:rPr lang="en-US" dirty="0" err="1"/>
              <a:t>NeurOST</a:t>
            </a:r>
            <a:r>
              <a:rPr lang="en-US" dirty="0"/>
              <a:t> SSH-SST vs </a:t>
            </a:r>
            <a:r>
              <a:rPr lang="en-US" dirty="0" err="1"/>
              <a:t>NeurOST</a:t>
            </a:r>
            <a:r>
              <a:rPr lang="en-US" dirty="0"/>
              <a:t> SSH </a:t>
            </a:r>
          </a:p>
          <a:p>
            <a:r>
              <a:rPr lang="en-US" dirty="0"/>
              <a:t>(70-250 km)</a:t>
            </a:r>
          </a:p>
        </p:txBody>
      </p:sp>
    </p:spTree>
    <p:extLst>
      <p:ext uri="{BB962C8B-B14F-4D97-AF65-F5344CB8AC3E}">
        <p14:creationId xmlns:p14="http://schemas.microsoft.com/office/powerpoint/2010/main" val="251114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172C6CF-75B7-60CE-0941-C900ECE50C6E}"/>
              </a:ext>
            </a:extLst>
          </p:cNvPr>
          <p:cNvPicPr>
            <a:picLocks noGrp="1" noChangeAspect="1"/>
          </p:cNvPicPr>
          <p:nvPr>
            <p:ph idx="1"/>
          </p:nvPr>
        </p:nvPicPr>
        <p:blipFill>
          <a:blip r:embed="rId2"/>
          <a:srcRect t="1650"/>
          <a:stretch>
            <a:fillRect/>
          </a:stretch>
        </p:blipFill>
        <p:spPr>
          <a:xfrm>
            <a:off x="838200" y="3515095"/>
            <a:ext cx="10515600" cy="2832247"/>
          </a:xfrm>
        </p:spPr>
      </p:pic>
      <p:sp>
        <p:nvSpPr>
          <p:cNvPr id="4" name="Title 1">
            <a:extLst>
              <a:ext uri="{FF2B5EF4-FFF2-40B4-BE49-F238E27FC236}">
                <a16:creationId xmlns:a16="http://schemas.microsoft.com/office/drawing/2014/main" id="{909694EA-1B9B-AEB6-CD2A-D3607D61FDE9}"/>
              </a:ext>
            </a:extLst>
          </p:cNvPr>
          <p:cNvSpPr>
            <a:spLocks noGrp="1"/>
          </p:cNvSpPr>
          <p:nvPr>
            <p:ph type="title"/>
          </p:nvPr>
        </p:nvSpPr>
        <p:spPr/>
        <p:txBody>
          <a:bodyPr/>
          <a:lstStyle/>
          <a:p>
            <a:r>
              <a:rPr lang="en-US" dirty="0" err="1"/>
              <a:t>NeurOST</a:t>
            </a:r>
            <a:r>
              <a:rPr lang="en-US" dirty="0"/>
              <a:t> SSH-SST vs withheld altimeter</a:t>
            </a:r>
          </a:p>
        </p:txBody>
      </p:sp>
      <p:pic>
        <p:nvPicPr>
          <p:cNvPr id="8" name="Graphic 7">
            <a:extLst>
              <a:ext uri="{FF2B5EF4-FFF2-40B4-BE49-F238E27FC236}">
                <a16:creationId xmlns:a16="http://schemas.microsoft.com/office/drawing/2014/main" id="{D0BFE827-B0A5-DD81-39B3-07EDF6C106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6596" y="2418741"/>
            <a:ext cx="2781300" cy="368300"/>
          </a:xfrm>
          <a:prstGeom prst="rect">
            <a:avLst/>
          </a:prstGeom>
        </p:spPr>
      </p:pic>
      <p:sp>
        <p:nvSpPr>
          <p:cNvPr id="10" name="Content Placeholder 2">
            <a:extLst>
              <a:ext uri="{FF2B5EF4-FFF2-40B4-BE49-F238E27FC236}">
                <a16:creationId xmlns:a16="http://schemas.microsoft.com/office/drawing/2014/main" id="{7C0DCC9F-54F4-5B4D-B355-B69CEBF48355}"/>
              </a:ext>
            </a:extLst>
          </p:cNvPr>
          <p:cNvSpPr txBox="1">
            <a:spLocks/>
          </p:cNvSpPr>
          <p:nvPr/>
        </p:nvSpPr>
        <p:spPr>
          <a:xfrm>
            <a:off x="838200" y="1386238"/>
            <a:ext cx="105156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Geostrophic velocities from DUACS calculated from gradients in SSH.</a:t>
            </a:r>
          </a:p>
        </p:txBody>
      </p:sp>
    </p:spTree>
    <p:extLst>
      <p:ext uri="{BB962C8B-B14F-4D97-AF65-F5344CB8AC3E}">
        <p14:creationId xmlns:p14="http://schemas.microsoft.com/office/powerpoint/2010/main" val="729032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344-03DD-4484-DCFE-A2BD58D3258B}"/>
              </a:ext>
            </a:extLst>
          </p:cNvPr>
          <p:cNvSpPr>
            <a:spLocks noGrp="1"/>
          </p:cNvSpPr>
          <p:nvPr>
            <p:ph type="title"/>
          </p:nvPr>
        </p:nvSpPr>
        <p:spPr/>
        <p:txBody>
          <a:bodyPr/>
          <a:lstStyle/>
          <a:p>
            <a:r>
              <a:rPr lang="en-US" dirty="0" err="1"/>
              <a:t>NeurOST</a:t>
            </a:r>
            <a:r>
              <a:rPr lang="en-US" dirty="0"/>
              <a:t> vs DUACS: 2</a:t>
            </a:r>
            <a:r>
              <a:rPr lang="en-US" baseline="30000" dirty="0"/>
              <a:t>nd</a:t>
            </a:r>
            <a:r>
              <a:rPr lang="en-US" dirty="0"/>
              <a:t> order derivatives</a:t>
            </a:r>
          </a:p>
        </p:txBody>
      </p:sp>
      <p:pic>
        <p:nvPicPr>
          <p:cNvPr id="5" name="Content Placeholder 4">
            <a:extLst>
              <a:ext uri="{FF2B5EF4-FFF2-40B4-BE49-F238E27FC236}">
                <a16:creationId xmlns:a16="http://schemas.microsoft.com/office/drawing/2014/main" id="{71405134-1DEE-9D66-21B5-6F7C43961C11}"/>
              </a:ext>
            </a:extLst>
          </p:cNvPr>
          <p:cNvPicPr>
            <a:picLocks noGrp="1" noChangeAspect="1"/>
          </p:cNvPicPr>
          <p:nvPr>
            <p:ph idx="1"/>
          </p:nvPr>
        </p:nvPicPr>
        <p:blipFill>
          <a:blip r:embed="rId2"/>
          <a:stretch>
            <a:fillRect/>
          </a:stretch>
        </p:blipFill>
        <p:spPr>
          <a:xfrm>
            <a:off x="694457" y="2961760"/>
            <a:ext cx="10515600" cy="3939781"/>
          </a:xfrm>
        </p:spPr>
      </p:pic>
      <p:pic>
        <p:nvPicPr>
          <p:cNvPr id="7" name="Picture 6">
            <a:extLst>
              <a:ext uri="{FF2B5EF4-FFF2-40B4-BE49-F238E27FC236}">
                <a16:creationId xmlns:a16="http://schemas.microsoft.com/office/drawing/2014/main" id="{B28DC966-3F67-2574-E686-1292E42ACE4D}"/>
              </a:ext>
            </a:extLst>
          </p:cNvPr>
          <p:cNvPicPr>
            <a:picLocks noChangeAspect="1"/>
          </p:cNvPicPr>
          <p:nvPr/>
        </p:nvPicPr>
        <p:blipFill>
          <a:blip r:embed="rId3"/>
          <a:stretch>
            <a:fillRect/>
          </a:stretch>
        </p:blipFill>
        <p:spPr>
          <a:xfrm>
            <a:off x="1022762" y="1837274"/>
            <a:ext cx="3733800" cy="977900"/>
          </a:xfrm>
          <a:prstGeom prst="rect">
            <a:avLst/>
          </a:prstGeom>
        </p:spPr>
      </p:pic>
      <p:sp>
        <p:nvSpPr>
          <p:cNvPr id="9" name="Content Placeholder 2">
            <a:extLst>
              <a:ext uri="{FF2B5EF4-FFF2-40B4-BE49-F238E27FC236}">
                <a16:creationId xmlns:a16="http://schemas.microsoft.com/office/drawing/2014/main" id="{D2926858-0701-B8F0-9673-B0BB6F5C2AD2}"/>
              </a:ext>
            </a:extLst>
          </p:cNvPr>
          <p:cNvSpPr txBox="1">
            <a:spLocks/>
          </p:cNvSpPr>
          <p:nvPr/>
        </p:nvSpPr>
        <p:spPr>
          <a:xfrm>
            <a:off x="1127166" y="1385042"/>
            <a:ext cx="1762496" cy="757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Vorticity</a:t>
            </a:r>
          </a:p>
        </p:txBody>
      </p:sp>
      <p:sp>
        <p:nvSpPr>
          <p:cNvPr id="10" name="Content Placeholder 2">
            <a:extLst>
              <a:ext uri="{FF2B5EF4-FFF2-40B4-BE49-F238E27FC236}">
                <a16:creationId xmlns:a16="http://schemas.microsoft.com/office/drawing/2014/main" id="{8249E620-BE10-E846-2FB0-A6C954EC6697}"/>
              </a:ext>
            </a:extLst>
          </p:cNvPr>
          <p:cNvSpPr txBox="1">
            <a:spLocks/>
          </p:cNvSpPr>
          <p:nvPr/>
        </p:nvSpPr>
        <p:spPr>
          <a:xfrm>
            <a:off x="7822868" y="1385042"/>
            <a:ext cx="2164279" cy="7578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Strain rate</a:t>
            </a:r>
          </a:p>
        </p:txBody>
      </p:sp>
      <p:pic>
        <p:nvPicPr>
          <p:cNvPr id="12" name="Graphic 11">
            <a:extLst>
              <a:ext uri="{FF2B5EF4-FFF2-40B4-BE49-F238E27FC236}">
                <a16:creationId xmlns:a16="http://schemas.microsoft.com/office/drawing/2014/main" id="{862A1423-0DE7-5BE6-1BE9-139424F16A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9957" y="1996745"/>
            <a:ext cx="4610100" cy="533400"/>
          </a:xfrm>
          <a:prstGeom prst="rect">
            <a:avLst/>
          </a:prstGeom>
        </p:spPr>
      </p:pic>
    </p:spTree>
    <p:extLst>
      <p:ext uri="{BB962C8B-B14F-4D97-AF65-F5344CB8AC3E}">
        <p14:creationId xmlns:p14="http://schemas.microsoft.com/office/powerpoint/2010/main" val="2886390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7E83-B369-EE71-B528-9A5FEF03D7CC}"/>
              </a:ext>
            </a:extLst>
          </p:cNvPr>
          <p:cNvSpPr>
            <a:spLocks noGrp="1"/>
          </p:cNvSpPr>
          <p:nvPr>
            <p:ph type="title"/>
          </p:nvPr>
        </p:nvSpPr>
        <p:spPr>
          <a:xfrm>
            <a:off x="838200" y="166923"/>
            <a:ext cx="10515600" cy="1325563"/>
          </a:xfrm>
        </p:spPr>
        <p:txBody>
          <a:bodyPr/>
          <a:lstStyle/>
          <a:p>
            <a:r>
              <a:rPr lang="en-US" dirty="0" err="1"/>
              <a:t>NeurOST</a:t>
            </a:r>
            <a:r>
              <a:rPr lang="en-US" dirty="0"/>
              <a:t> SSH-SST vs MIOST</a:t>
            </a:r>
          </a:p>
        </p:txBody>
      </p:sp>
      <p:pic>
        <p:nvPicPr>
          <p:cNvPr id="5" name="Content Placeholder 4">
            <a:extLst>
              <a:ext uri="{FF2B5EF4-FFF2-40B4-BE49-F238E27FC236}">
                <a16:creationId xmlns:a16="http://schemas.microsoft.com/office/drawing/2014/main" id="{62F63989-B908-EADB-4F15-17B3FB504B0A}"/>
              </a:ext>
            </a:extLst>
          </p:cNvPr>
          <p:cNvPicPr>
            <a:picLocks noGrp="1" noChangeAspect="1"/>
          </p:cNvPicPr>
          <p:nvPr>
            <p:ph idx="1"/>
          </p:nvPr>
        </p:nvPicPr>
        <p:blipFill>
          <a:blip r:embed="rId2"/>
          <a:stretch>
            <a:fillRect/>
          </a:stretch>
        </p:blipFill>
        <p:spPr>
          <a:xfrm>
            <a:off x="2248533" y="2530161"/>
            <a:ext cx="8114657" cy="4351338"/>
          </a:xfrm>
        </p:spPr>
      </p:pic>
      <p:sp>
        <p:nvSpPr>
          <p:cNvPr id="6" name="TextBox 5">
            <a:extLst>
              <a:ext uri="{FF2B5EF4-FFF2-40B4-BE49-F238E27FC236}">
                <a16:creationId xmlns:a16="http://schemas.microsoft.com/office/drawing/2014/main" id="{4E21D624-A2A5-881A-4122-AA783182A58C}"/>
              </a:ext>
            </a:extLst>
          </p:cNvPr>
          <p:cNvSpPr txBox="1"/>
          <p:nvPr/>
        </p:nvSpPr>
        <p:spPr>
          <a:xfrm>
            <a:off x="3552668" y="2402281"/>
            <a:ext cx="2878112" cy="369332"/>
          </a:xfrm>
          <a:prstGeom prst="rect">
            <a:avLst/>
          </a:prstGeom>
          <a:noFill/>
        </p:spPr>
        <p:txBody>
          <a:bodyPr wrap="square" rtlCol="0">
            <a:spAutoFit/>
          </a:bodyPr>
          <a:lstStyle/>
          <a:p>
            <a:r>
              <a:rPr lang="en-US" dirty="0"/>
              <a:t>MIOST (geos)</a:t>
            </a:r>
          </a:p>
        </p:txBody>
      </p:sp>
      <p:sp>
        <p:nvSpPr>
          <p:cNvPr id="7" name="TextBox 6">
            <a:extLst>
              <a:ext uri="{FF2B5EF4-FFF2-40B4-BE49-F238E27FC236}">
                <a16:creationId xmlns:a16="http://schemas.microsoft.com/office/drawing/2014/main" id="{C94D2E0E-D3B1-C28A-CEBF-D2CEB48CAFDD}"/>
              </a:ext>
            </a:extLst>
          </p:cNvPr>
          <p:cNvSpPr txBox="1"/>
          <p:nvPr/>
        </p:nvSpPr>
        <p:spPr>
          <a:xfrm>
            <a:off x="6957929" y="2402281"/>
            <a:ext cx="2878112" cy="369332"/>
          </a:xfrm>
          <a:prstGeom prst="rect">
            <a:avLst/>
          </a:prstGeom>
          <a:noFill/>
        </p:spPr>
        <p:txBody>
          <a:bodyPr wrap="square" rtlCol="0">
            <a:spAutoFit/>
          </a:bodyPr>
          <a:lstStyle/>
          <a:p>
            <a:r>
              <a:rPr lang="en-US" dirty="0"/>
              <a:t>MIOST (geos + waves)</a:t>
            </a:r>
          </a:p>
        </p:txBody>
      </p:sp>
      <p:sp>
        <p:nvSpPr>
          <p:cNvPr id="8" name="TextBox 7">
            <a:extLst>
              <a:ext uri="{FF2B5EF4-FFF2-40B4-BE49-F238E27FC236}">
                <a16:creationId xmlns:a16="http://schemas.microsoft.com/office/drawing/2014/main" id="{7A3A4976-FBCB-7213-6EB7-5AD9D8B2B8DF}"/>
              </a:ext>
            </a:extLst>
          </p:cNvPr>
          <p:cNvSpPr txBox="1"/>
          <p:nvPr/>
        </p:nvSpPr>
        <p:spPr>
          <a:xfrm>
            <a:off x="838201" y="1201952"/>
            <a:ext cx="10824148"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MIOST (geos): Single component in covariance model </a:t>
            </a:r>
          </a:p>
          <a:p>
            <a:pPr marL="285750" indent="-285750">
              <a:buFont typeface="Arial" panose="020B0604020202020204" pitchFamily="34" charset="0"/>
              <a:buChar char="•"/>
            </a:pPr>
            <a:r>
              <a:rPr lang="en-US" sz="2400" dirty="0"/>
              <a:t>MIOST (geos + waves): Adds propagation of Tropical Instabilities and Poincare waves</a:t>
            </a:r>
          </a:p>
        </p:txBody>
      </p:sp>
      <p:sp>
        <p:nvSpPr>
          <p:cNvPr id="9" name="TextBox 8">
            <a:extLst>
              <a:ext uri="{FF2B5EF4-FFF2-40B4-BE49-F238E27FC236}">
                <a16:creationId xmlns:a16="http://schemas.microsoft.com/office/drawing/2014/main" id="{7FF83E92-BDDB-D12A-5252-767E7CCF822D}"/>
              </a:ext>
            </a:extLst>
          </p:cNvPr>
          <p:cNvSpPr txBox="1"/>
          <p:nvPr/>
        </p:nvSpPr>
        <p:spPr>
          <a:xfrm>
            <a:off x="389754" y="5286716"/>
            <a:ext cx="2878112" cy="369332"/>
          </a:xfrm>
          <a:prstGeom prst="rect">
            <a:avLst/>
          </a:prstGeom>
          <a:noFill/>
        </p:spPr>
        <p:txBody>
          <a:bodyPr wrap="square" rtlCol="0">
            <a:spAutoFit/>
          </a:bodyPr>
          <a:lstStyle/>
          <a:p>
            <a:r>
              <a:rPr lang="en-US" dirty="0"/>
              <a:t>70-250 km</a:t>
            </a:r>
          </a:p>
        </p:txBody>
      </p:sp>
      <p:sp>
        <p:nvSpPr>
          <p:cNvPr id="10" name="TextBox 9">
            <a:extLst>
              <a:ext uri="{FF2B5EF4-FFF2-40B4-BE49-F238E27FC236}">
                <a16:creationId xmlns:a16="http://schemas.microsoft.com/office/drawing/2014/main" id="{B00ECA80-00BC-141B-DFAB-C99D6BD4CE8D}"/>
              </a:ext>
            </a:extLst>
          </p:cNvPr>
          <p:cNvSpPr txBox="1"/>
          <p:nvPr/>
        </p:nvSpPr>
        <p:spPr>
          <a:xfrm>
            <a:off x="10363190" y="5286716"/>
            <a:ext cx="2878112" cy="369332"/>
          </a:xfrm>
          <a:prstGeom prst="rect">
            <a:avLst/>
          </a:prstGeom>
          <a:noFill/>
        </p:spPr>
        <p:txBody>
          <a:bodyPr wrap="square" rtlCol="0">
            <a:spAutoFit/>
          </a:bodyPr>
          <a:lstStyle/>
          <a:p>
            <a:r>
              <a:rPr lang="en-US" dirty="0"/>
              <a:t>70-250 km</a:t>
            </a:r>
          </a:p>
        </p:txBody>
      </p:sp>
    </p:spTree>
    <p:extLst>
      <p:ext uri="{BB962C8B-B14F-4D97-AF65-F5344CB8AC3E}">
        <p14:creationId xmlns:p14="http://schemas.microsoft.com/office/powerpoint/2010/main" val="278834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24EB-2CA3-7B80-2F66-B5DF42A81833}"/>
              </a:ext>
            </a:extLst>
          </p:cNvPr>
          <p:cNvSpPr>
            <a:spLocks noGrp="1"/>
          </p:cNvSpPr>
          <p:nvPr>
            <p:ph type="title"/>
          </p:nvPr>
        </p:nvSpPr>
        <p:spPr/>
        <p:txBody>
          <a:bodyPr/>
          <a:lstStyle/>
          <a:p>
            <a:r>
              <a:rPr lang="en-US" dirty="0" err="1"/>
              <a:t>NeurOST</a:t>
            </a:r>
            <a:r>
              <a:rPr lang="en-US" dirty="0"/>
              <a:t> SSH-SST vs surface drifters</a:t>
            </a:r>
          </a:p>
        </p:txBody>
      </p:sp>
      <p:pic>
        <p:nvPicPr>
          <p:cNvPr id="6146" name="Picture 2" descr="Global Drifter Program">
            <a:extLst>
              <a:ext uri="{FF2B5EF4-FFF2-40B4-BE49-F238E27FC236}">
                <a16:creationId xmlns:a16="http://schemas.microsoft.com/office/drawing/2014/main" id="{4738FCC1-E4DB-9318-3081-F22996CFDD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37995" y="1825625"/>
            <a:ext cx="5033681" cy="43513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hOD - Global Drifter Program">
            <a:extLst>
              <a:ext uri="{FF2B5EF4-FFF2-40B4-BE49-F238E27FC236}">
                <a16:creationId xmlns:a16="http://schemas.microsoft.com/office/drawing/2014/main" id="{262FED13-41CC-5649-BE98-024668AEA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725" y="2679391"/>
            <a:ext cx="5970135" cy="26438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4E839E-4721-75C8-4DF3-81CE2FFD6377}"/>
              </a:ext>
            </a:extLst>
          </p:cNvPr>
          <p:cNvSpPr txBox="1"/>
          <p:nvPr/>
        </p:nvSpPr>
        <p:spPr>
          <a:xfrm>
            <a:off x="838200" y="5549900"/>
            <a:ext cx="3975100" cy="646331"/>
          </a:xfrm>
          <a:prstGeom prst="rect">
            <a:avLst/>
          </a:prstGeom>
          <a:noFill/>
        </p:spPr>
        <p:txBody>
          <a:bodyPr wrap="square" rtlCol="0">
            <a:spAutoFit/>
          </a:bodyPr>
          <a:lstStyle/>
          <a:p>
            <a:r>
              <a:rPr lang="en-US" dirty="0"/>
              <a:t>https://</a:t>
            </a:r>
            <a:r>
              <a:rPr lang="en-US" dirty="0" err="1"/>
              <a:t>www.aoml.noaa.gov</a:t>
            </a:r>
            <a:r>
              <a:rPr lang="en-US" dirty="0"/>
              <a:t>/</a:t>
            </a:r>
            <a:r>
              <a:rPr lang="en-US" dirty="0" err="1"/>
              <a:t>phod</a:t>
            </a:r>
            <a:r>
              <a:rPr lang="en-US" dirty="0"/>
              <a:t>/</a:t>
            </a:r>
            <a:r>
              <a:rPr lang="en-US" dirty="0" err="1"/>
              <a:t>gdp</a:t>
            </a:r>
            <a:r>
              <a:rPr lang="en-US" dirty="0"/>
              <a:t>/</a:t>
            </a:r>
            <a:r>
              <a:rPr lang="en-US" dirty="0" err="1"/>
              <a:t>mean_velocity.php</a:t>
            </a:r>
            <a:endParaRPr lang="en-US" dirty="0"/>
          </a:p>
        </p:txBody>
      </p:sp>
      <p:sp>
        <p:nvSpPr>
          <p:cNvPr id="7" name="TextBox 6">
            <a:extLst>
              <a:ext uri="{FF2B5EF4-FFF2-40B4-BE49-F238E27FC236}">
                <a16:creationId xmlns:a16="http://schemas.microsoft.com/office/drawing/2014/main" id="{ED03A422-AAFF-1BCD-1168-85DEB44685A2}"/>
              </a:ext>
            </a:extLst>
          </p:cNvPr>
          <p:cNvSpPr txBox="1"/>
          <p:nvPr/>
        </p:nvSpPr>
        <p:spPr>
          <a:xfrm>
            <a:off x="6497860" y="6308209"/>
            <a:ext cx="6096000" cy="369332"/>
          </a:xfrm>
          <a:prstGeom prst="rect">
            <a:avLst/>
          </a:prstGeom>
          <a:noFill/>
        </p:spPr>
        <p:txBody>
          <a:bodyPr wrap="square">
            <a:spAutoFit/>
          </a:bodyPr>
          <a:lstStyle/>
          <a:p>
            <a:r>
              <a:rPr lang="en-US" dirty="0"/>
              <a:t>https://</a:t>
            </a:r>
            <a:r>
              <a:rPr lang="en-US" dirty="0" err="1"/>
              <a:t>www.aoml.noaa.gov</a:t>
            </a:r>
            <a:r>
              <a:rPr lang="en-US" dirty="0"/>
              <a:t>/global-drifter-program/</a:t>
            </a:r>
          </a:p>
        </p:txBody>
      </p:sp>
    </p:spTree>
    <p:extLst>
      <p:ext uri="{BB962C8B-B14F-4D97-AF65-F5344CB8AC3E}">
        <p14:creationId xmlns:p14="http://schemas.microsoft.com/office/powerpoint/2010/main" val="3817631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FC14-861E-74F4-5F8B-99E33CBEDA16}"/>
              </a:ext>
            </a:extLst>
          </p:cNvPr>
          <p:cNvSpPr>
            <a:spLocks noGrp="1"/>
          </p:cNvSpPr>
          <p:nvPr>
            <p:ph type="title"/>
          </p:nvPr>
        </p:nvSpPr>
        <p:spPr>
          <a:xfrm>
            <a:off x="1069848" y="484632"/>
            <a:ext cx="10058400" cy="1421170"/>
          </a:xfrm>
        </p:spPr>
        <p:txBody>
          <a:bodyPr/>
          <a:lstStyle/>
          <a:p>
            <a:r>
              <a:rPr lang="en-US" dirty="0"/>
              <a:t>Mesoscale eddies</a:t>
            </a:r>
          </a:p>
        </p:txBody>
      </p:sp>
      <p:sp>
        <p:nvSpPr>
          <p:cNvPr id="3" name="Content Placeholder 2">
            <a:extLst>
              <a:ext uri="{FF2B5EF4-FFF2-40B4-BE49-F238E27FC236}">
                <a16:creationId xmlns:a16="http://schemas.microsoft.com/office/drawing/2014/main" id="{CC6198EB-5EFF-F220-65DC-F43C1A80C986}"/>
              </a:ext>
            </a:extLst>
          </p:cNvPr>
          <p:cNvSpPr>
            <a:spLocks noGrp="1"/>
          </p:cNvSpPr>
          <p:nvPr>
            <p:ph idx="1"/>
          </p:nvPr>
        </p:nvSpPr>
        <p:spPr>
          <a:xfrm>
            <a:off x="7196168" y="572944"/>
            <a:ext cx="2975971" cy="622273"/>
          </a:xfrm>
        </p:spPr>
        <p:txBody>
          <a:bodyPr>
            <a:normAutofit/>
          </a:bodyPr>
          <a:lstStyle/>
          <a:p>
            <a:r>
              <a:rPr lang="en-US" sz="2400" dirty="0"/>
              <a:t>Swirling motions </a:t>
            </a:r>
          </a:p>
        </p:txBody>
      </p:sp>
      <p:pic>
        <p:nvPicPr>
          <p:cNvPr id="1026" name="Picture 2" descr="Ocean eddies. Image: NASA/GSFC Scientific Visualization Studio">
            <a:extLst>
              <a:ext uri="{FF2B5EF4-FFF2-40B4-BE49-F238E27FC236}">
                <a16:creationId xmlns:a16="http://schemas.microsoft.com/office/drawing/2014/main" id="{2B0D9B2D-5991-258E-678C-EDBC4BE55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802"/>
            <a:ext cx="12192000" cy="4105275"/>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298B7C75-D602-8D04-5258-A0DE4C521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8791" y="1195217"/>
            <a:ext cx="2146300" cy="342900"/>
          </a:xfrm>
          <a:prstGeom prst="rect">
            <a:avLst/>
          </a:prstGeom>
        </p:spPr>
      </p:pic>
      <p:sp>
        <p:nvSpPr>
          <p:cNvPr id="7" name="TextBox 6">
            <a:extLst>
              <a:ext uri="{FF2B5EF4-FFF2-40B4-BE49-F238E27FC236}">
                <a16:creationId xmlns:a16="http://schemas.microsoft.com/office/drawing/2014/main" id="{9404CD0F-8A35-912D-2002-8868324A321A}"/>
              </a:ext>
            </a:extLst>
          </p:cNvPr>
          <p:cNvSpPr txBox="1"/>
          <p:nvPr/>
        </p:nvSpPr>
        <p:spPr>
          <a:xfrm>
            <a:off x="838200" y="6188702"/>
            <a:ext cx="6096000" cy="369332"/>
          </a:xfrm>
          <a:prstGeom prst="rect">
            <a:avLst/>
          </a:prstGeom>
          <a:noFill/>
        </p:spPr>
        <p:txBody>
          <a:bodyPr wrap="square">
            <a:spAutoFit/>
          </a:bodyPr>
          <a:lstStyle/>
          <a:p>
            <a:r>
              <a:rPr lang="en-US" b="0" i="0" dirty="0">
                <a:effectLst/>
                <a:latin typeface="Arial" panose="020B0604020202020204" pitchFamily="34" charset="0"/>
              </a:rPr>
              <a:t>Image: NASA/GSFC Scientific Visualization Studio</a:t>
            </a:r>
            <a:endParaRPr lang="en-US" dirty="0"/>
          </a:p>
        </p:txBody>
      </p:sp>
    </p:spTree>
    <p:extLst>
      <p:ext uri="{BB962C8B-B14F-4D97-AF65-F5344CB8AC3E}">
        <p14:creationId xmlns:p14="http://schemas.microsoft.com/office/powerpoint/2010/main" val="2794689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BA6AFCD-9F4C-7ADC-28FE-4104C6C61702}"/>
              </a:ext>
            </a:extLst>
          </p:cNvPr>
          <p:cNvPicPr>
            <a:picLocks noGrp="1" noChangeAspect="1"/>
          </p:cNvPicPr>
          <p:nvPr>
            <p:ph idx="1"/>
          </p:nvPr>
        </p:nvPicPr>
        <p:blipFill>
          <a:blip r:embed="rId2"/>
          <a:stretch>
            <a:fillRect/>
          </a:stretch>
        </p:blipFill>
        <p:spPr>
          <a:xfrm>
            <a:off x="838200" y="2590407"/>
            <a:ext cx="10515600" cy="2821774"/>
          </a:xfrm>
        </p:spPr>
      </p:pic>
      <p:sp>
        <p:nvSpPr>
          <p:cNvPr id="4" name="Title 1">
            <a:extLst>
              <a:ext uri="{FF2B5EF4-FFF2-40B4-BE49-F238E27FC236}">
                <a16:creationId xmlns:a16="http://schemas.microsoft.com/office/drawing/2014/main" id="{C34DDEC5-593E-2685-0E87-BFBFCEAF2352}"/>
              </a:ext>
            </a:extLst>
          </p:cNvPr>
          <p:cNvSpPr>
            <a:spLocks noGrp="1"/>
          </p:cNvSpPr>
          <p:nvPr>
            <p:ph type="title"/>
          </p:nvPr>
        </p:nvSpPr>
        <p:spPr/>
        <p:txBody>
          <a:bodyPr/>
          <a:lstStyle/>
          <a:p>
            <a:r>
              <a:rPr lang="en-US" dirty="0" err="1"/>
              <a:t>NeurOST</a:t>
            </a:r>
            <a:r>
              <a:rPr lang="en-US" dirty="0"/>
              <a:t> SSH-SST vs surface drifters</a:t>
            </a:r>
          </a:p>
        </p:txBody>
      </p:sp>
      <p:sp>
        <p:nvSpPr>
          <p:cNvPr id="7" name="TextBox 6">
            <a:extLst>
              <a:ext uri="{FF2B5EF4-FFF2-40B4-BE49-F238E27FC236}">
                <a16:creationId xmlns:a16="http://schemas.microsoft.com/office/drawing/2014/main" id="{E01ED946-D5CB-A583-AF82-1C0DA825381A}"/>
              </a:ext>
            </a:extLst>
          </p:cNvPr>
          <p:cNvSpPr txBox="1"/>
          <p:nvPr/>
        </p:nvSpPr>
        <p:spPr>
          <a:xfrm>
            <a:off x="950026" y="1690688"/>
            <a:ext cx="5237018" cy="369332"/>
          </a:xfrm>
          <a:prstGeom prst="rect">
            <a:avLst/>
          </a:prstGeom>
          <a:noFill/>
        </p:spPr>
        <p:txBody>
          <a:bodyPr wrap="square" rtlCol="0">
            <a:spAutoFit/>
          </a:bodyPr>
          <a:lstStyle/>
          <a:p>
            <a:r>
              <a:rPr lang="en-US" dirty="0"/>
              <a:t>Zonal and Meridional currents</a:t>
            </a:r>
          </a:p>
        </p:txBody>
      </p:sp>
    </p:spTree>
    <p:extLst>
      <p:ext uri="{BB962C8B-B14F-4D97-AF65-F5344CB8AC3E}">
        <p14:creationId xmlns:p14="http://schemas.microsoft.com/office/powerpoint/2010/main" val="3070018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58417-78C8-C829-C69B-03B3CB398114}"/>
              </a:ext>
            </a:extLst>
          </p:cNvPr>
          <p:cNvSpPr>
            <a:spLocks noGrp="1"/>
          </p:cNvSpPr>
          <p:nvPr>
            <p:ph type="title"/>
          </p:nvPr>
        </p:nvSpPr>
        <p:spPr/>
        <p:txBody>
          <a:bodyPr/>
          <a:lstStyle/>
          <a:p>
            <a:r>
              <a:rPr lang="en-US" dirty="0" err="1"/>
              <a:t>Enstrophy</a:t>
            </a:r>
            <a:endParaRPr lang="en-US" dirty="0"/>
          </a:p>
        </p:txBody>
      </p:sp>
      <p:pic>
        <p:nvPicPr>
          <p:cNvPr id="5" name="Content Placeholder 4">
            <a:extLst>
              <a:ext uri="{FF2B5EF4-FFF2-40B4-BE49-F238E27FC236}">
                <a16:creationId xmlns:a16="http://schemas.microsoft.com/office/drawing/2014/main" id="{DF487033-45D7-EB4D-D4CD-041BBCEFEFE3}"/>
              </a:ext>
            </a:extLst>
          </p:cNvPr>
          <p:cNvPicPr>
            <a:picLocks noGrp="1" noChangeAspect="1"/>
          </p:cNvPicPr>
          <p:nvPr>
            <p:ph idx="1"/>
          </p:nvPr>
        </p:nvPicPr>
        <p:blipFill>
          <a:blip r:embed="rId2"/>
          <a:stretch>
            <a:fillRect/>
          </a:stretch>
        </p:blipFill>
        <p:spPr>
          <a:xfrm>
            <a:off x="228600" y="3119803"/>
            <a:ext cx="10515600" cy="3606752"/>
          </a:xfrm>
        </p:spPr>
      </p:pic>
      <p:pic>
        <p:nvPicPr>
          <p:cNvPr id="7" name="Picture 6">
            <a:extLst>
              <a:ext uri="{FF2B5EF4-FFF2-40B4-BE49-F238E27FC236}">
                <a16:creationId xmlns:a16="http://schemas.microsoft.com/office/drawing/2014/main" id="{78ECBC18-E63E-0210-668D-5308D67C9B9C}"/>
              </a:ext>
            </a:extLst>
          </p:cNvPr>
          <p:cNvPicPr>
            <a:picLocks noChangeAspect="1"/>
          </p:cNvPicPr>
          <p:nvPr/>
        </p:nvPicPr>
        <p:blipFill>
          <a:blip r:embed="rId3"/>
          <a:stretch>
            <a:fillRect/>
          </a:stretch>
        </p:blipFill>
        <p:spPr>
          <a:xfrm>
            <a:off x="6638305" y="138930"/>
            <a:ext cx="4961511" cy="3226416"/>
          </a:xfrm>
          <a:prstGeom prst="rect">
            <a:avLst/>
          </a:prstGeom>
        </p:spPr>
      </p:pic>
      <p:sp>
        <p:nvSpPr>
          <p:cNvPr id="10" name="TextBox 9">
            <a:extLst>
              <a:ext uri="{FF2B5EF4-FFF2-40B4-BE49-F238E27FC236}">
                <a16:creationId xmlns:a16="http://schemas.microsoft.com/office/drawing/2014/main" id="{18D15F27-F7C8-B971-9722-F9CEB5699DB5}"/>
              </a:ext>
            </a:extLst>
          </p:cNvPr>
          <p:cNvSpPr txBox="1"/>
          <p:nvPr/>
        </p:nvSpPr>
        <p:spPr>
          <a:xfrm>
            <a:off x="1054925" y="2185060"/>
            <a:ext cx="4431475" cy="923330"/>
          </a:xfrm>
          <a:prstGeom prst="rect">
            <a:avLst/>
          </a:prstGeom>
          <a:noFill/>
        </p:spPr>
        <p:txBody>
          <a:bodyPr wrap="square" rtlCol="0">
            <a:spAutoFit/>
          </a:bodyPr>
          <a:lstStyle/>
          <a:p>
            <a:r>
              <a:rPr lang="en-US" dirty="0"/>
              <a:t>Measures the intensity of the vorticity. Smaller eddies have higher vorticity, thus, </a:t>
            </a:r>
            <a:r>
              <a:rPr lang="en-US" dirty="0" err="1"/>
              <a:t>enstrophy</a:t>
            </a:r>
            <a:r>
              <a:rPr lang="en-US" dirty="0"/>
              <a:t>.</a:t>
            </a:r>
          </a:p>
        </p:txBody>
      </p:sp>
      <p:pic>
        <p:nvPicPr>
          <p:cNvPr id="12" name="Graphic 11">
            <a:extLst>
              <a:ext uri="{FF2B5EF4-FFF2-40B4-BE49-F238E27FC236}">
                <a16:creationId xmlns:a16="http://schemas.microsoft.com/office/drawing/2014/main" id="{658D1FC7-02C4-0AED-0E93-0708653386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7952" y="1571013"/>
            <a:ext cx="2422201" cy="519043"/>
          </a:xfrm>
          <a:prstGeom prst="rect">
            <a:avLst/>
          </a:prstGeom>
        </p:spPr>
      </p:pic>
      <p:sp>
        <p:nvSpPr>
          <p:cNvPr id="13" name="TextBox 12">
            <a:extLst>
              <a:ext uri="{FF2B5EF4-FFF2-40B4-BE49-F238E27FC236}">
                <a16:creationId xmlns:a16="http://schemas.microsoft.com/office/drawing/2014/main" id="{D225AF2A-09EB-5B08-4C77-5D2203DD600B}"/>
              </a:ext>
            </a:extLst>
          </p:cNvPr>
          <p:cNvSpPr txBox="1"/>
          <p:nvPr/>
        </p:nvSpPr>
        <p:spPr>
          <a:xfrm>
            <a:off x="10498908" y="489502"/>
            <a:ext cx="977900" cy="923330"/>
          </a:xfrm>
          <a:prstGeom prst="rect">
            <a:avLst/>
          </a:prstGeom>
          <a:noFill/>
        </p:spPr>
        <p:txBody>
          <a:bodyPr wrap="square" rtlCol="0">
            <a:spAutoFit/>
          </a:bodyPr>
          <a:lstStyle/>
          <a:p>
            <a:r>
              <a:rPr lang="en-US" dirty="0"/>
              <a:t>Qiu et al. (2014)</a:t>
            </a:r>
          </a:p>
        </p:txBody>
      </p:sp>
    </p:spTree>
    <p:extLst>
      <p:ext uri="{BB962C8B-B14F-4D97-AF65-F5344CB8AC3E}">
        <p14:creationId xmlns:p14="http://schemas.microsoft.com/office/powerpoint/2010/main" val="217172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8F74C-5613-4B59-B190-2B1A4160DD48}"/>
              </a:ext>
            </a:extLst>
          </p:cNvPr>
          <p:cNvSpPr>
            <a:spLocks noGrp="1"/>
          </p:cNvSpPr>
          <p:nvPr>
            <p:ph type="title"/>
          </p:nvPr>
        </p:nvSpPr>
        <p:spPr/>
        <p:txBody>
          <a:bodyPr/>
          <a:lstStyle/>
          <a:p>
            <a:r>
              <a:rPr lang="en-US" dirty="0"/>
              <a:t>Kinetic Energy </a:t>
            </a:r>
            <a:r>
              <a:rPr lang="en-US" strike="sngStrike" dirty="0"/>
              <a:t>cascade</a:t>
            </a:r>
            <a:r>
              <a:rPr lang="en-US" dirty="0"/>
              <a:t> transfers</a:t>
            </a:r>
          </a:p>
        </p:txBody>
      </p:sp>
      <p:pic>
        <p:nvPicPr>
          <p:cNvPr id="5" name="Content Placeholder 4">
            <a:extLst>
              <a:ext uri="{FF2B5EF4-FFF2-40B4-BE49-F238E27FC236}">
                <a16:creationId xmlns:a16="http://schemas.microsoft.com/office/drawing/2014/main" id="{E223B1A5-799B-349D-8032-5F0CB8364980}"/>
              </a:ext>
            </a:extLst>
          </p:cNvPr>
          <p:cNvPicPr>
            <a:picLocks noGrp="1" noChangeAspect="1"/>
          </p:cNvPicPr>
          <p:nvPr>
            <p:ph idx="1"/>
          </p:nvPr>
        </p:nvPicPr>
        <p:blipFill>
          <a:blip r:embed="rId2"/>
          <a:stretch>
            <a:fillRect/>
          </a:stretch>
        </p:blipFill>
        <p:spPr>
          <a:xfrm>
            <a:off x="5397210" y="1690688"/>
            <a:ext cx="6361466" cy="4351338"/>
          </a:xfrm>
        </p:spPr>
      </p:pic>
      <p:sp>
        <p:nvSpPr>
          <p:cNvPr id="6" name="Content Placeholder 2">
            <a:extLst>
              <a:ext uri="{FF2B5EF4-FFF2-40B4-BE49-F238E27FC236}">
                <a16:creationId xmlns:a16="http://schemas.microsoft.com/office/drawing/2014/main" id="{E8AC6F82-2AF8-3CD7-BDFE-7799AF7A938B}"/>
              </a:ext>
            </a:extLst>
          </p:cNvPr>
          <p:cNvSpPr txBox="1">
            <a:spLocks/>
          </p:cNvSpPr>
          <p:nvPr/>
        </p:nvSpPr>
        <p:spPr>
          <a:xfrm>
            <a:off x="838200" y="1825625"/>
            <a:ext cx="4125686"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Transfers estimated using coarse graining (Leonard 1979; </a:t>
            </a:r>
            <a:r>
              <a:rPr lang="en-US" dirty="0" err="1"/>
              <a:t>Aluie</a:t>
            </a:r>
            <a:r>
              <a:rPr lang="en-US" dirty="0"/>
              <a:t> et al. 2018).</a:t>
            </a:r>
          </a:p>
          <a:p>
            <a:endParaRPr lang="en-US" dirty="0"/>
          </a:p>
          <a:p>
            <a:endParaRPr lang="en-US" dirty="0"/>
          </a:p>
          <a:p>
            <a:r>
              <a:rPr lang="en-US" dirty="0"/>
              <a:t>KE transfers sensitive to flow deformation and geometry.</a:t>
            </a:r>
          </a:p>
        </p:txBody>
      </p:sp>
      <p:pic>
        <p:nvPicPr>
          <p:cNvPr id="8" name="Picture 7">
            <a:extLst>
              <a:ext uri="{FF2B5EF4-FFF2-40B4-BE49-F238E27FC236}">
                <a16:creationId xmlns:a16="http://schemas.microsoft.com/office/drawing/2014/main" id="{C72159A5-02B6-C535-93C5-CF8E39175CF2}"/>
              </a:ext>
            </a:extLst>
          </p:cNvPr>
          <p:cNvPicPr>
            <a:picLocks noChangeAspect="1"/>
          </p:cNvPicPr>
          <p:nvPr/>
        </p:nvPicPr>
        <p:blipFill>
          <a:blip r:embed="rId3"/>
          <a:stretch>
            <a:fillRect/>
          </a:stretch>
        </p:blipFill>
        <p:spPr>
          <a:xfrm>
            <a:off x="1675493" y="3593389"/>
            <a:ext cx="2451100" cy="635000"/>
          </a:xfrm>
          <a:prstGeom prst="rect">
            <a:avLst/>
          </a:prstGeom>
        </p:spPr>
      </p:pic>
    </p:spTree>
    <p:extLst>
      <p:ext uri="{BB962C8B-B14F-4D97-AF65-F5344CB8AC3E}">
        <p14:creationId xmlns:p14="http://schemas.microsoft.com/office/powerpoint/2010/main" val="204101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E398-B691-4D02-2F2F-278EA289C3F1}"/>
              </a:ext>
            </a:extLst>
          </p:cNvPr>
          <p:cNvSpPr>
            <a:spLocks noGrp="1"/>
          </p:cNvSpPr>
          <p:nvPr>
            <p:ph type="title"/>
          </p:nvPr>
        </p:nvSpPr>
        <p:spPr/>
        <p:txBody>
          <a:bodyPr/>
          <a:lstStyle/>
          <a:p>
            <a:r>
              <a:rPr lang="en-US" dirty="0" err="1"/>
              <a:t>NeurOST</a:t>
            </a:r>
            <a:r>
              <a:rPr lang="en-US" dirty="0"/>
              <a:t> KE transfers</a:t>
            </a:r>
          </a:p>
        </p:txBody>
      </p:sp>
      <p:pic>
        <p:nvPicPr>
          <p:cNvPr id="5" name="Content Placeholder 4">
            <a:extLst>
              <a:ext uri="{FF2B5EF4-FFF2-40B4-BE49-F238E27FC236}">
                <a16:creationId xmlns:a16="http://schemas.microsoft.com/office/drawing/2014/main" id="{F6B6ACFD-A0E3-CAA3-A2E5-CDCB4759B6D8}"/>
              </a:ext>
            </a:extLst>
          </p:cNvPr>
          <p:cNvPicPr>
            <a:picLocks noGrp="1" noChangeAspect="1"/>
          </p:cNvPicPr>
          <p:nvPr>
            <p:ph idx="1"/>
          </p:nvPr>
        </p:nvPicPr>
        <p:blipFill>
          <a:blip r:embed="rId2"/>
          <a:stretch>
            <a:fillRect/>
          </a:stretch>
        </p:blipFill>
        <p:spPr>
          <a:xfrm>
            <a:off x="4692202" y="1849376"/>
            <a:ext cx="6441446" cy="4351338"/>
          </a:xfrm>
        </p:spPr>
      </p:pic>
      <p:sp>
        <p:nvSpPr>
          <p:cNvPr id="6" name="Content Placeholder 2">
            <a:extLst>
              <a:ext uri="{FF2B5EF4-FFF2-40B4-BE49-F238E27FC236}">
                <a16:creationId xmlns:a16="http://schemas.microsoft.com/office/drawing/2014/main" id="{4F8A05E9-8AA9-C1B3-61EE-8E444CFBCD66}"/>
              </a:ext>
            </a:extLst>
          </p:cNvPr>
          <p:cNvSpPr txBox="1">
            <a:spLocks/>
          </p:cNvSpPr>
          <p:nvPr/>
        </p:nvSpPr>
        <p:spPr>
          <a:xfrm>
            <a:off x="566516" y="1849376"/>
            <a:ext cx="4125686"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KE transfers from </a:t>
            </a:r>
            <a:r>
              <a:rPr lang="en-US" dirty="0" err="1"/>
              <a:t>NeurOST</a:t>
            </a:r>
            <a:r>
              <a:rPr lang="en-US" dirty="0"/>
              <a:t> are sufficient to explain the Winter-to-Spring change in KE.</a:t>
            </a:r>
          </a:p>
          <a:p>
            <a:endParaRPr lang="en-US" dirty="0"/>
          </a:p>
          <a:p>
            <a:r>
              <a:rPr lang="en-US" dirty="0"/>
              <a:t>DUACS underestimates the KE transfers.</a:t>
            </a:r>
          </a:p>
        </p:txBody>
      </p:sp>
    </p:spTree>
    <p:extLst>
      <p:ext uri="{BB962C8B-B14F-4D97-AF65-F5344CB8AC3E}">
        <p14:creationId xmlns:p14="http://schemas.microsoft.com/office/powerpoint/2010/main" val="2174508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12E8D5-465F-AF49-3C52-F5719C9A3A0C}"/>
              </a:ext>
            </a:extLst>
          </p:cNvPr>
          <p:cNvPicPr>
            <a:picLocks noGrp="1" noChangeAspect="1"/>
          </p:cNvPicPr>
          <p:nvPr>
            <p:ph idx="1"/>
          </p:nvPr>
        </p:nvPicPr>
        <p:blipFill>
          <a:blip r:embed="rId2"/>
          <a:stretch>
            <a:fillRect/>
          </a:stretch>
        </p:blipFill>
        <p:spPr>
          <a:xfrm>
            <a:off x="7228116" y="1027906"/>
            <a:ext cx="4125686" cy="3143380"/>
          </a:xfrm>
        </p:spPr>
      </p:pic>
      <p:sp>
        <p:nvSpPr>
          <p:cNvPr id="4" name="Title 1">
            <a:extLst>
              <a:ext uri="{FF2B5EF4-FFF2-40B4-BE49-F238E27FC236}">
                <a16:creationId xmlns:a16="http://schemas.microsoft.com/office/drawing/2014/main" id="{781C5067-5C69-A082-4236-6051F48E8229}"/>
              </a:ext>
            </a:extLst>
          </p:cNvPr>
          <p:cNvSpPr>
            <a:spLocks noGrp="1"/>
          </p:cNvSpPr>
          <p:nvPr>
            <p:ph type="title"/>
          </p:nvPr>
        </p:nvSpPr>
        <p:spPr/>
        <p:txBody>
          <a:bodyPr/>
          <a:lstStyle/>
          <a:p>
            <a:r>
              <a:rPr lang="en-US" dirty="0" err="1"/>
              <a:t>NeurOST</a:t>
            </a:r>
            <a:r>
              <a:rPr lang="en-US" dirty="0"/>
              <a:t> KE transfers</a:t>
            </a:r>
          </a:p>
        </p:txBody>
      </p:sp>
      <p:sp>
        <p:nvSpPr>
          <p:cNvPr id="8" name="Content Placeholder 2">
            <a:extLst>
              <a:ext uri="{FF2B5EF4-FFF2-40B4-BE49-F238E27FC236}">
                <a16:creationId xmlns:a16="http://schemas.microsoft.com/office/drawing/2014/main" id="{7E0C959C-9097-0899-B7D0-22EAF6B22D93}"/>
              </a:ext>
            </a:extLst>
          </p:cNvPr>
          <p:cNvSpPr txBox="1">
            <a:spLocks/>
          </p:cNvSpPr>
          <p:nvPr/>
        </p:nvSpPr>
        <p:spPr>
          <a:xfrm>
            <a:off x="838200" y="1690688"/>
            <a:ext cx="4125686"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Srinivasan et al. (2023): Forward cascade at </a:t>
            </a:r>
            <a:r>
              <a:rPr lang="en-US" dirty="0" err="1"/>
              <a:t>submesoscales</a:t>
            </a:r>
            <a:r>
              <a:rPr lang="en-US" dirty="0"/>
              <a:t> is suppressed when calculated using daily and coarse (2 km) fields.</a:t>
            </a:r>
          </a:p>
        </p:txBody>
      </p:sp>
      <p:pic>
        <p:nvPicPr>
          <p:cNvPr id="10" name="Picture 9">
            <a:extLst>
              <a:ext uri="{FF2B5EF4-FFF2-40B4-BE49-F238E27FC236}">
                <a16:creationId xmlns:a16="http://schemas.microsoft.com/office/drawing/2014/main" id="{889E0038-BEBA-2131-4291-55D7402E693A}"/>
              </a:ext>
            </a:extLst>
          </p:cNvPr>
          <p:cNvPicPr>
            <a:picLocks noChangeAspect="1"/>
          </p:cNvPicPr>
          <p:nvPr/>
        </p:nvPicPr>
        <p:blipFill>
          <a:blip r:embed="rId3"/>
          <a:srcRect t="2047"/>
          <a:stretch>
            <a:fillRect/>
          </a:stretch>
        </p:blipFill>
        <p:spPr>
          <a:xfrm>
            <a:off x="4354286" y="4392919"/>
            <a:ext cx="7772400" cy="2207859"/>
          </a:xfrm>
          <a:prstGeom prst="rect">
            <a:avLst/>
          </a:prstGeom>
        </p:spPr>
      </p:pic>
    </p:spTree>
    <p:extLst>
      <p:ext uri="{BB962C8B-B14F-4D97-AF65-F5344CB8AC3E}">
        <p14:creationId xmlns:p14="http://schemas.microsoft.com/office/powerpoint/2010/main" val="241147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E39E9-6C1A-2496-3CFE-41182470C08E}"/>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C61BA20-5348-5EFD-AEA6-88609B14A0EA}"/>
              </a:ext>
            </a:extLst>
          </p:cNvPr>
          <p:cNvSpPr>
            <a:spLocks noGrp="1"/>
          </p:cNvSpPr>
          <p:nvPr>
            <p:ph idx="1"/>
          </p:nvPr>
        </p:nvSpPr>
        <p:spPr/>
        <p:txBody>
          <a:bodyPr>
            <a:normAutofit fontScale="92500" lnSpcReduction="10000"/>
          </a:bodyPr>
          <a:lstStyle/>
          <a:p>
            <a:r>
              <a:rPr lang="en-US" sz="2400" dirty="0"/>
              <a:t>How does </a:t>
            </a:r>
            <a:r>
              <a:rPr lang="en-US" sz="2400" dirty="0" err="1"/>
              <a:t>NeurOST</a:t>
            </a:r>
            <a:r>
              <a:rPr lang="en-US" sz="2400" dirty="0"/>
              <a:t> infer eddies from SSH + SST? Does it leverages expected dynamics?</a:t>
            </a:r>
          </a:p>
          <a:p>
            <a:r>
              <a:rPr lang="en-US" sz="2400" dirty="0"/>
              <a:t>Polar regions assessment: why does </a:t>
            </a:r>
            <a:r>
              <a:rPr lang="en-US" sz="2400" dirty="0" err="1"/>
              <a:t>NeurOST</a:t>
            </a:r>
            <a:r>
              <a:rPr lang="en-US" sz="2400" dirty="0"/>
              <a:t> perform poorly in those regions? What other datasets could be useful to increase the performance of </a:t>
            </a:r>
            <a:r>
              <a:rPr lang="en-US" sz="2400" dirty="0" err="1"/>
              <a:t>NeurOST</a:t>
            </a:r>
            <a:r>
              <a:rPr lang="en-US" sz="2400" dirty="0"/>
              <a:t> in high-latitude environments?</a:t>
            </a:r>
          </a:p>
          <a:p>
            <a:r>
              <a:rPr lang="en-US" sz="2400" dirty="0"/>
              <a:t>Does one global model adequately capture distinct dynamics in boundary currents vs. tropical vs. high-latitude regions?</a:t>
            </a:r>
          </a:p>
          <a:p>
            <a:r>
              <a:rPr lang="en-US" sz="2400" dirty="0"/>
              <a:t>Ageostrophic corrections seem to be improve only 10%. How can </a:t>
            </a:r>
            <a:r>
              <a:rPr lang="en-US" sz="2400" dirty="0" err="1"/>
              <a:t>NeurOST</a:t>
            </a:r>
            <a:r>
              <a:rPr lang="en-US" sz="2400" dirty="0"/>
              <a:t> improve those corrections specially in frontal regions where ageostrophic component is large?</a:t>
            </a:r>
          </a:p>
          <a:p>
            <a:r>
              <a:rPr lang="en-US" sz="2400" dirty="0"/>
              <a:t>How can </a:t>
            </a:r>
            <a:r>
              <a:rPr lang="en-US" sz="2400" dirty="0" err="1"/>
              <a:t>NeurOST</a:t>
            </a:r>
            <a:r>
              <a:rPr lang="en-US" sz="2400" dirty="0"/>
              <a:t> benefit from new and upcoming satellite missions that resolve submesoscale processes?</a:t>
            </a:r>
          </a:p>
          <a:p>
            <a:r>
              <a:rPr lang="en-US" sz="2400" dirty="0"/>
              <a:t>Energy balance in </a:t>
            </a:r>
            <a:r>
              <a:rPr lang="en-US" sz="2400" dirty="0" err="1"/>
              <a:t>NeurOST</a:t>
            </a:r>
            <a:r>
              <a:rPr lang="en-US" sz="2400" dirty="0"/>
              <a:t>.</a:t>
            </a:r>
          </a:p>
        </p:txBody>
      </p:sp>
    </p:spTree>
    <p:extLst>
      <p:ext uri="{BB962C8B-B14F-4D97-AF65-F5344CB8AC3E}">
        <p14:creationId xmlns:p14="http://schemas.microsoft.com/office/powerpoint/2010/main" val="2810583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74329A-0B91-2D6F-7301-B0A4777C1FE0}"/>
              </a:ext>
            </a:extLst>
          </p:cNvPr>
          <p:cNvSpPr>
            <a:spLocks noGrp="1"/>
          </p:cNvSpPr>
          <p:nvPr>
            <p:ph idx="1"/>
          </p:nvPr>
        </p:nvSpPr>
        <p:spPr>
          <a:xfrm>
            <a:off x="7963555" y="583592"/>
            <a:ext cx="3601292" cy="5186932"/>
          </a:xfrm>
        </p:spPr>
        <p:txBody>
          <a:bodyPr>
            <a:normAutofit/>
          </a:bodyPr>
          <a:lstStyle/>
          <a:p>
            <a:r>
              <a:rPr lang="en-US" dirty="0"/>
              <a:t>Mesoscale eddies are in geostrophic balance.</a:t>
            </a:r>
          </a:p>
          <a:p>
            <a:pPr marL="0" indent="0">
              <a:buNone/>
            </a:pPr>
            <a:endParaRPr lang="en-US" i="1" dirty="0"/>
          </a:p>
          <a:p>
            <a:pPr marL="0" indent="0">
              <a:buNone/>
            </a:pPr>
            <a:endParaRPr lang="en-US" dirty="0"/>
          </a:p>
          <a:p>
            <a:pPr marL="0" indent="0">
              <a:buNone/>
            </a:pPr>
            <a:endParaRPr lang="en-US" dirty="0"/>
          </a:p>
          <a:p>
            <a:pPr marL="0" indent="0">
              <a:buNone/>
            </a:pPr>
            <a:endParaRPr lang="en-US" dirty="0"/>
          </a:p>
          <a:p>
            <a:r>
              <a:rPr lang="en-US" dirty="0"/>
              <a:t>Characterize by small Rossby number</a:t>
            </a:r>
          </a:p>
          <a:p>
            <a:pPr marL="0" indent="0">
              <a:buNone/>
            </a:pPr>
            <a:endParaRPr lang="en-US" dirty="0"/>
          </a:p>
        </p:txBody>
      </p:sp>
      <p:pic>
        <p:nvPicPr>
          <p:cNvPr id="5" name="Graphic 4">
            <a:extLst>
              <a:ext uri="{FF2B5EF4-FFF2-40B4-BE49-F238E27FC236}">
                <a16:creationId xmlns:a16="http://schemas.microsoft.com/office/drawing/2014/main" id="{CFCE93F3-3AFB-AB5D-F919-49E4E63367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651" y="1548813"/>
            <a:ext cx="2959100" cy="800100"/>
          </a:xfrm>
          <a:prstGeom prst="rect">
            <a:avLst/>
          </a:prstGeom>
        </p:spPr>
      </p:pic>
      <p:pic>
        <p:nvPicPr>
          <p:cNvPr id="10" name="Graphic 9">
            <a:extLst>
              <a:ext uri="{FF2B5EF4-FFF2-40B4-BE49-F238E27FC236}">
                <a16:creationId xmlns:a16="http://schemas.microsoft.com/office/drawing/2014/main" id="{B53F2DD5-F6C7-520B-AE02-A2958F6AA1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3051" y="2535708"/>
            <a:ext cx="3060700" cy="1282700"/>
          </a:xfrm>
          <a:prstGeom prst="rect">
            <a:avLst/>
          </a:prstGeom>
        </p:spPr>
      </p:pic>
      <p:pic>
        <p:nvPicPr>
          <p:cNvPr id="12" name="Graphic 11">
            <a:extLst>
              <a:ext uri="{FF2B5EF4-FFF2-40B4-BE49-F238E27FC236}">
                <a16:creationId xmlns:a16="http://schemas.microsoft.com/office/drawing/2014/main" id="{211F747F-B07D-7E1F-9214-38D49D1B10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3928" y="5202453"/>
            <a:ext cx="2489200" cy="1028700"/>
          </a:xfrm>
          <a:prstGeom prst="rect">
            <a:avLst/>
          </a:prstGeom>
        </p:spPr>
      </p:pic>
      <p:pic>
        <p:nvPicPr>
          <p:cNvPr id="2052" name="Picture 4" descr="Phytoplankton bloom in the Tasman Sea captured by the MODIS instrument on the Aqua satellite on 21 November 2017.">
            <a:extLst>
              <a:ext uri="{FF2B5EF4-FFF2-40B4-BE49-F238E27FC236}">
                <a16:creationId xmlns:a16="http://schemas.microsoft.com/office/drawing/2014/main" id="{7572E664-18A9-4130-AF48-D10E772DFE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484" y="922514"/>
            <a:ext cx="6012116" cy="450908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97B98BE-92BA-62F9-77FD-04630A08523E}"/>
              </a:ext>
            </a:extLst>
          </p:cNvPr>
          <p:cNvSpPr txBox="1"/>
          <p:nvPr/>
        </p:nvSpPr>
        <p:spPr>
          <a:xfrm>
            <a:off x="820484" y="5644030"/>
            <a:ext cx="6096000" cy="646331"/>
          </a:xfrm>
          <a:prstGeom prst="rect">
            <a:avLst/>
          </a:prstGeom>
          <a:noFill/>
        </p:spPr>
        <p:txBody>
          <a:bodyPr wrap="square">
            <a:spAutoFit/>
          </a:bodyPr>
          <a:lstStyle/>
          <a:p>
            <a:r>
              <a:rPr lang="en-US" b="0" i="0" dirty="0">
                <a:effectLst/>
                <a:latin typeface="ProximaCond"/>
              </a:rPr>
              <a:t>Credit: </a:t>
            </a:r>
            <a:r>
              <a:rPr lang="en-US" b="0" i="0" u="none" strike="noStrike" dirty="0">
                <a:effectLst/>
                <a:latin typeface="ProximaCond"/>
                <a:hlinkClick r:id="rId9">
                  <a:extLst>
                    <a:ext uri="{A12FA001-AC4F-418D-AE19-62706E023703}">
                      <ahyp:hlinkClr xmlns:ahyp="http://schemas.microsoft.com/office/drawing/2018/hyperlinkcolor" val="tx"/>
                    </a:ext>
                  </a:extLst>
                </a:hlinkClick>
              </a:rPr>
              <a:t>NASA/Ocean Biology Processing Group</a:t>
            </a:r>
            <a:r>
              <a:rPr lang="en-US" b="0" i="0" dirty="0">
                <a:effectLst/>
                <a:latin typeface="ProximaCond"/>
              </a:rPr>
              <a:t>, Goddard Space Flight Center</a:t>
            </a:r>
            <a:endParaRPr lang="en-US" dirty="0"/>
          </a:p>
        </p:txBody>
      </p:sp>
    </p:spTree>
    <p:extLst>
      <p:ext uri="{BB962C8B-B14F-4D97-AF65-F5344CB8AC3E}">
        <p14:creationId xmlns:p14="http://schemas.microsoft.com/office/powerpoint/2010/main" val="23140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03E1-66D1-357F-0408-FBD4C3F2CC41}"/>
              </a:ext>
            </a:extLst>
          </p:cNvPr>
          <p:cNvSpPr>
            <a:spLocks noGrp="1"/>
          </p:cNvSpPr>
          <p:nvPr>
            <p:ph type="title"/>
          </p:nvPr>
        </p:nvSpPr>
        <p:spPr/>
        <p:txBody>
          <a:bodyPr/>
          <a:lstStyle/>
          <a:p>
            <a:r>
              <a:rPr lang="en-US" dirty="0"/>
              <a:t>Eddies interact by exchanging energy</a:t>
            </a:r>
          </a:p>
        </p:txBody>
      </p:sp>
      <p:pic>
        <p:nvPicPr>
          <p:cNvPr id="5" name="Content Placeholder 4">
            <a:extLst>
              <a:ext uri="{FF2B5EF4-FFF2-40B4-BE49-F238E27FC236}">
                <a16:creationId xmlns:a16="http://schemas.microsoft.com/office/drawing/2014/main" id="{D8E12215-68F0-C3F3-7771-1E4108A0E527}"/>
              </a:ext>
            </a:extLst>
          </p:cNvPr>
          <p:cNvPicPr>
            <a:picLocks noGrp="1" noChangeAspect="1"/>
          </p:cNvPicPr>
          <p:nvPr>
            <p:ph idx="1"/>
          </p:nvPr>
        </p:nvPicPr>
        <p:blipFill>
          <a:blip r:embed="rId2"/>
          <a:stretch>
            <a:fillRect/>
          </a:stretch>
        </p:blipFill>
        <p:spPr>
          <a:xfrm>
            <a:off x="2946739" y="2326865"/>
            <a:ext cx="5862283" cy="3369128"/>
          </a:xfrm>
        </p:spPr>
      </p:pic>
      <p:cxnSp>
        <p:nvCxnSpPr>
          <p:cNvPr id="7" name="Straight Arrow Connector 6">
            <a:extLst>
              <a:ext uri="{FF2B5EF4-FFF2-40B4-BE49-F238E27FC236}">
                <a16:creationId xmlns:a16="http://schemas.microsoft.com/office/drawing/2014/main" id="{5776CE73-F320-C7A9-8D54-C69AD70708F5}"/>
              </a:ext>
            </a:extLst>
          </p:cNvPr>
          <p:cNvCxnSpPr/>
          <p:nvPr/>
        </p:nvCxnSpPr>
        <p:spPr>
          <a:xfrm>
            <a:off x="2503357" y="2587363"/>
            <a:ext cx="0" cy="28481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085366F-DB01-E899-836B-FA5B2CBE8753}"/>
              </a:ext>
            </a:extLst>
          </p:cNvPr>
          <p:cNvSpPr txBox="1"/>
          <p:nvPr/>
        </p:nvSpPr>
        <p:spPr>
          <a:xfrm>
            <a:off x="695871" y="2857267"/>
            <a:ext cx="1364105" cy="2862322"/>
          </a:xfrm>
          <a:prstGeom prst="rect">
            <a:avLst/>
          </a:prstGeom>
          <a:noFill/>
        </p:spPr>
        <p:txBody>
          <a:bodyPr wrap="square" rtlCol="0">
            <a:spAutoFit/>
          </a:bodyPr>
          <a:lstStyle/>
          <a:p>
            <a:r>
              <a:rPr lang="en-US" b="1" dirty="0"/>
              <a:t>Forward transfer of energy:</a:t>
            </a:r>
          </a:p>
          <a:p>
            <a:endParaRPr lang="en-US" dirty="0"/>
          </a:p>
          <a:p>
            <a:r>
              <a:rPr lang="en-US" dirty="0"/>
              <a:t>Energy transferred to smaller eddies</a:t>
            </a:r>
          </a:p>
          <a:p>
            <a:endParaRPr lang="en-US" dirty="0"/>
          </a:p>
          <a:p>
            <a:r>
              <a:rPr lang="en-US" b="1" dirty="0"/>
              <a:t>Positive</a:t>
            </a:r>
          </a:p>
        </p:txBody>
      </p:sp>
      <p:cxnSp>
        <p:nvCxnSpPr>
          <p:cNvPr id="9" name="Straight Arrow Connector 8">
            <a:extLst>
              <a:ext uri="{FF2B5EF4-FFF2-40B4-BE49-F238E27FC236}">
                <a16:creationId xmlns:a16="http://schemas.microsoft.com/office/drawing/2014/main" id="{891423E6-A280-D166-390F-B82938353F22}"/>
              </a:ext>
            </a:extLst>
          </p:cNvPr>
          <p:cNvCxnSpPr>
            <a:cxnSpLocks/>
          </p:cNvCxnSpPr>
          <p:nvPr/>
        </p:nvCxnSpPr>
        <p:spPr>
          <a:xfrm flipV="1">
            <a:off x="8809022" y="2326865"/>
            <a:ext cx="0" cy="31086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C8E1B0-F708-568C-83D8-8B6057E6461F}"/>
              </a:ext>
            </a:extLst>
          </p:cNvPr>
          <p:cNvSpPr txBox="1"/>
          <p:nvPr/>
        </p:nvSpPr>
        <p:spPr>
          <a:xfrm>
            <a:off x="9245261" y="2857267"/>
            <a:ext cx="1364105" cy="2862322"/>
          </a:xfrm>
          <a:prstGeom prst="rect">
            <a:avLst/>
          </a:prstGeom>
          <a:noFill/>
        </p:spPr>
        <p:txBody>
          <a:bodyPr wrap="square" rtlCol="0">
            <a:spAutoFit/>
          </a:bodyPr>
          <a:lstStyle/>
          <a:p>
            <a:r>
              <a:rPr lang="en-US" b="1" dirty="0"/>
              <a:t>Inverse transfer of energy:</a:t>
            </a:r>
          </a:p>
          <a:p>
            <a:endParaRPr lang="en-US" dirty="0"/>
          </a:p>
          <a:p>
            <a:r>
              <a:rPr lang="en-US" dirty="0"/>
              <a:t>Energy transferred to larger eddies</a:t>
            </a:r>
          </a:p>
          <a:p>
            <a:endParaRPr lang="en-US" b="1" dirty="0"/>
          </a:p>
          <a:p>
            <a:r>
              <a:rPr lang="en-US" b="1" dirty="0"/>
              <a:t>Negative</a:t>
            </a:r>
          </a:p>
        </p:txBody>
      </p:sp>
      <p:sp>
        <p:nvSpPr>
          <p:cNvPr id="16" name="TextBox 15">
            <a:extLst>
              <a:ext uri="{FF2B5EF4-FFF2-40B4-BE49-F238E27FC236}">
                <a16:creationId xmlns:a16="http://schemas.microsoft.com/office/drawing/2014/main" id="{8D623F3D-ED93-CDD2-BBDC-691F26DC9F85}"/>
              </a:ext>
            </a:extLst>
          </p:cNvPr>
          <p:cNvSpPr txBox="1"/>
          <p:nvPr/>
        </p:nvSpPr>
        <p:spPr>
          <a:xfrm>
            <a:off x="2604618" y="5719589"/>
            <a:ext cx="6096000" cy="369332"/>
          </a:xfrm>
          <a:prstGeom prst="rect">
            <a:avLst/>
          </a:prstGeom>
          <a:noFill/>
        </p:spPr>
        <p:txBody>
          <a:bodyPr wrap="square">
            <a:spAutoFit/>
          </a:bodyPr>
          <a:lstStyle/>
          <a:p>
            <a:r>
              <a:rPr lang="en-US" dirty="0">
                <a:hlinkClick r:id="rId3"/>
              </a:rPr>
              <a:t>Credit: Altair AcuSolve</a:t>
            </a:r>
            <a:endParaRPr lang="en-US" dirty="0"/>
          </a:p>
        </p:txBody>
      </p:sp>
    </p:spTree>
    <p:extLst>
      <p:ext uri="{BB962C8B-B14F-4D97-AF65-F5344CB8AC3E}">
        <p14:creationId xmlns:p14="http://schemas.microsoft.com/office/powerpoint/2010/main" val="191979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DB65-1E80-6151-753A-91B8B8F6FC97}"/>
              </a:ext>
            </a:extLst>
          </p:cNvPr>
          <p:cNvSpPr>
            <a:spLocks noGrp="1"/>
          </p:cNvSpPr>
          <p:nvPr>
            <p:ph type="title"/>
          </p:nvPr>
        </p:nvSpPr>
        <p:spPr/>
        <p:txBody>
          <a:bodyPr/>
          <a:lstStyle/>
          <a:p>
            <a:r>
              <a:rPr lang="en-US" dirty="0"/>
              <a:t>Satellite altimetry allows to surface sea level anomalies</a:t>
            </a:r>
          </a:p>
        </p:txBody>
      </p:sp>
      <p:pic>
        <p:nvPicPr>
          <p:cNvPr id="3074" name="Picture 2" descr="Principle of Satellite Altimeter (Courtesy of AVISO)">
            <a:extLst>
              <a:ext uri="{FF2B5EF4-FFF2-40B4-BE49-F238E27FC236}">
                <a16:creationId xmlns:a16="http://schemas.microsoft.com/office/drawing/2014/main" id="{318D8737-F9F9-38C2-D1EC-796702BA4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742" y="1690688"/>
            <a:ext cx="5238958" cy="449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8FBABC-4100-E6AA-BF9E-3133616035A0}"/>
              </a:ext>
            </a:extLst>
          </p:cNvPr>
          <p:cNvSpPr txBox="1"/>
          <p:nvPr/>
        </p:nvSpPr>
        <p:spPr>
          <a:xfrm>
            <a:off x="3175000" y="6308209"/>
            <a:ext cx="6096000" cy="369332"/>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Credit: Jason-1 Measurement system</a:t>
            </a:r>
            <a:endParaRPr lang="en-US" dirty="0"/>
          </a:p>
        </p:txBody>
      </p:sp>
    </p:spTree>
    <p:extLst>
      <p:ext uri="{BB962C8B-B14F-4D97-AF65-F5344CB8AC3E}">
        <p14:creationId xmlns:p14="http://schemas.microsoft.com/office/powerpoint/2010/main" val="4192197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2361940-5EB5-8752-8E79-BD0A09D117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8600" y="135153"/>
            <a:ext cx="8480688" cy="64098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944F9C0-D978-5495-E7C6-80C12C514BED}"/>
              </a:ext>
            </a:extLst>
          </p:cNvPr>
          <p:cNvSpPr txBox="1"/>
          <p:nvPr/>
        </p:nvSpPr>
        <p:spPr>
          <a:xfrm>
            <a:off x="914400" y="6534834"/>
            <a:ext cx="10172700" cy="369332"/>
          </a:xfrm>
          <a:prstGeom prst="rect">
            <a:avLst/>
          </a:prstGeom>
          <a:noFill/>
        </p:spPr>
        <p:txBody>
          <a:bodyPr wrap="square">
            <a:spAutoFit/>
          </a:bodyPr>
          <a:lstStyle/>
          <a:p>
            <a:r>
              <a:rPr lang="en-US" b="0" i="0" dirty="0">
                <a:effectLst/>
                <a:latin typeface="Trebuchet MS" panose="020B0703020202090204" pitchFamily="34" charset="0"/>
                <a:hlinkClick r:id="rId3">
                  <a:extLst>
                    <a:ext uri="{A12FA001-AC4F-418D-AE19-62706E023703}">
                      <ahyp:hlinkClr xmlns:ahyp="http://schemas.microsoft.com/office/drawing/2018/hyperlinkcolor" val="tx"/>
                    </a:ext>
                  </a:extLst>
                </a:hlinkClick>
              </a:rPr>
              <a:t>Aviso+ (2022). </a:t>
            </a:r>
            <a:r>
              <a:rPr lang="en-US" b="0" i="1" dirty="0">
                <a:effectLst/>
                <a:latin typeface="Trebuchet MS" panose="020B0703020202090204" pitchFamily="34" charset="0"/>
                <a:hlinkClick r:id="rId3">
                  <a:extLst>
                    <a:ext uri="{A12FA001-AC4F-418D-AE19-62706E023703}">
                      <ahyp:hlinkClr xmlns:ahyp="http://schemas.microsoft.com/office/drawing/2018/hyperlinkcolor" val="tx"/>
                    </a:ext>
                  </a:extLst>
                </a:hlinkClick>
              </a:rPr>
              <a:t>Timeline of modern radar altimetry missions</a:t>
            </a:r>
            <a:endParaRPr lang="en-US" dirty="0"/>
          </a:p>
        </p:txBody>
      </p:sp>
    </p:spTree>
    <p:extLst>
      <p:ext uri="{BB962C8B-B14F-4D97-AF65-F5344CB8AC3E}">
        <p14:creationId xmlns:p14="http://schemas.microsoft.com/office/powerpoint/2010/main" val="339252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2289-84DC-A6ED-02E5-3F155796E165}"/>
              </a:ext>
            </a:extLst>
          </p:cNvPr>
          <p:cNvSpPr>
            <a:spLocks noGrp="1"/>
          </p:cNvSpPr>
          <p:nvPr>
            <p:ph type="title"/>
          </p:nvPr>
        </p:nvSpPr>
        <p:spPr>
          <a:xfrm>
            <a:off x="650748" y="0"/>
            <a:ext cx="10058400" cy="1609344"/>
          </a:xfrm>
        </p:spPr>
        <p:txBody>
          <a:bodyPr/>
          <a:lstStyle/>
          <a:p>
            <a:r>
              <a:rPr lang="en-US" dirty="0"/>
              <a:t>Altimetry tracks of 3 satellites</a:t>
            </a:r>
          </a:p>
        </p:txBody>
      </p:sp>
      <p:pic>
        <p:nvPicPr>
          <p:cNvPr id="4098" name="Picture 2" descr="Figure 13: These maps show a daily sample of the along-track near-real-time (NRT) sea surface height anomaly (SSHA) measurements from SARAL and the Jason-2 satellite altimeter mission. The seasonal cycle and trend have not been removed. Each map is generated from a 10-day window of SSHA measurements. The NRT SSHA measurements from these missions are typically available within 5 to 7 hours of real time. These measurements can be used for meteorological applications (i.e. weather), marine operations (i.e. fishing, boating, offshore operations), and other applications where knowledge of current ocean conditions are relevant.">
            <a:extLst>
              <a:ext uri="{FF2B5EF4-FFF2-40B4-BE49-F238E27FC236}">
                <a16:creationId xmlns:a16="http://schemas.microsoft.com/office/drawing/2014/main" id="{2574878D-57C8-A32B-0149-AC1AA754C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48" y="1211934"/>
            <a:ext cx="8804943" cy="53109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17481B-B4F5-7CED-EBF2-54C7F3B5B446}"/>
              </a:ext>
            </a:extLst>
          </p:cNvPr>
          <p:cNvSpPr txBox="1"/>
          <p:nvPr/>
        </p:nvSpPr>
        <p:spPr>
          <a:xfrm>
            <a:off x="1231900" y="6522930"/>
            <a:ext cx="7772400" cy="369332"/>
          </a:xfrm>
          <a:prstGeom prst="rect">
            <a:avLst/>
          </a:prstGeom>
          <a:noFill/>
        </p:spPr>
        <p:txBody>
          <a:bodyPr wrap="square">
            <a:spAutoFit/>
          </a:bodyPr>
          <a:lstStyle/>
          <a:p>
            <a:r>
              <a:rPr lang="en-US" dirty="0"/>
              <a:t>https://</a:t>
            </a:r>
            <a:r>
              <a:rPr lang="en-US" dirty="0" err="1"/>
              <a:t>www.eoportal.org</a:t>
            </a:r>
            <a:r>
              <a:rPr lang="en-US" dirty="0"/>
              <a:t>/satellite-missions/jason-3#mission-status</a:t>
            </a:r>
          </a:p>
        </p:txBody>
      </p:sp>
    </p:spTree>
    <p:extLst>
      <p:ext uri="{BB962C8B-B14F-4D97-AF65-F5344CB8AC3E}">
        <p14:creationId xmlns:p14="http://schemas.microsoft.com/office/powerpoint/2010/main" val="1881242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19A3-0A7B-CBE3-0A0A-E2BB29B9B914}"/>
              </a:ext>
            </a:extLst>
          </p:cNvPr>
          <p:cNvSpPr>
            <a:spLocks noGrp="1"/>
          </p:cNvSpPr>
          <p:nvPr>
            <p:ph type="title"/>
          </p:nvPr>
        </p:nvSpPr>
        <p:spPr/>
        <p:txBody>
          <a:bodyPr>
            <a:normAutofit/>
          </a:bodyPr>
          <a:lstStyle/>
          <a:p>
            <a:r>
              <a:rPr lang="en-US" dirty="0"/>
              <a:t>Objective mapping delivers daily maps of SSH</a:t>
            </a:r>
          </a:p>
        </p:txBody>
      </p:sp>
      <p:pic>
        <p:nvPicPr>
          <p:cNvPr id="4" name="msla_h_Global_monthly_1993_2014">
            <a:hlinkClick r:id="" action="ppaction://media"/>
            <a:extLst>
              <a:ext uri="{FF2B5EF4-FFF2-40B4-BE49-F238E27FC236}">
                <a16:creationId xmlns:a16="http://schemas.microsoft.com/office/drawing/2014/main" id="{DEA19863-F536-A13A-3CDE-260C573D253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34715" y="1539431"/>
            <a:ext cx="6839470" cy="5129602"/>
          </a:xfrm>
        </p:spPr>
      </p:pic>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329C7FC6-B2F7-F4F0-E23E-1030F6ED3803}"/>
                  </a:ext>
                </a:extLst>
              </p:cNvPr>
              <p:cNvSpPr txBox="1">
                <a:spLocks/>
              </p:cNvSpPr>
              <p:nvPr/>
            </p:nvSpPr>
            <p:spPr>
              <a:xfrm>
                <a:off x="7515618" y="1618938"/>
                <a:ext cx="4356592" cy="543712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Objective mapping allows to map data </a:t>
                </a:r>
                <a14:m>
                  <m:oMath xmlns:m="http://schemas.openxmlformats.org/officeDocument/2006/math">
                    <m:r>
                      <a:rPr lang="en-US" b="0" i="1" smtClean="0">
                        <a:latin typeface="Cambria Math" panose="02040503050406030204" pitchFamily="18" charset="0"/>
                      </a:rPr>
                      <m:t>𝑦</m:t>
                    </m:r>
                  </m:oMath>
                </a14:m>
                <a:r>
                  <a:rPr lang="en-US" dirty="0"/>
                  <a:t> to a grid of output points, provided you know the data-data covariance </a:t>
                </a:r>
                <a:r>
                  <a:rPr lang="en-US" b="1" dirty="0"/>
                  <a:t>A</a:t>
                </a:r>
                <a:r>
                  <a:rPr lang="en-US" dirty="0"/>
                  <a:t>, the noise-to-signal ratio </a:t>
                </a:r>
                <a14:m>
                  <m:oMath xmlns:m="http://schemas.openxmlformats.org/officeDocument/2006/math">
                    <m:r>
                      <a:rPr lang="en-US" i="1" smtClean="0">
                        <a:latin typeface="Cambria Math" panose="02040503050406030204" pitchFamily="18" charset="0"/>
                        <a:ea typeface="Cambria Math" panose="02040503050406030204" pitchFamily="18" charset="0"/>
                      </a:rPr>
                      <m:t>𝜖</m:t>
                    </m:r>
                  </m:oMath>
                </a14:m>
                <a:r>
                  <a:rPr lang="en-US" dirty="0"/>
                  <a:t>, and the data-grid covariance </a:t>
                </a:r>
                <a:r>
                  <a:rPr lang="en-US" b="1" dirty="0"/>
                  <a:t>P </a:t>
                </a:r>
                <a:r>
                  <a:rPr lang="en-US" dirty="0"/>
                  <a:t>(Bretherton et al. 1976)</a:t>
                </a:r>
                <a:r>
                  <a:rPr lang="en-US" b="1" dirty="0"/>
                  <a:t>:</a:t>
                </a:r>
              </a:p>
              <a:p>
                <a:pPr marL="0" indent="0">
                  <a:buNone/>
                </a:pPr>
                <a:endParaRPr lang="en-US" b="1" dirty="0"/>
              </a:p>
              <a:p>
                <a:pPr marL="0" indent="0">
                  <a:buNone/>
                </a:pPr>
                <a:endParaRPr lang="en-US" dirty="0"/>
              </a:p>
              <a:p>
                <a:pPr marL="0" indent="0">
                  <a:buNone/>
                </a:pPr>
                <a:endParaRPr lang="en-US" dirty="0"/>
              </a:p>
              <a:p>
                <a:pPr marL="0" indent="0">
                  <a:buFont typeface="Wingdings" pitchFamily="2" charset="2"/>
                  <a:buNone/>
                </a:pPr>
                <a:r>
                  <a:rPr lang="en-US" dirty="0"/>
                  <a:t>DUACS (Le </a:t>
                </a:r>
                <a:r>
                  <a:rPr lang="en-US" dirty="0" err="1"/>
                  <a:t>Traon</a:t>
                </a:r>
                <a:r>
                  <a:rPr lang="en-US" dirty="0"/>
                  <a:t> et al., 1998)</a:t>
                </a:r>
              </a:p>
            </p:txBody>
          </p:sp>
        </mc:Choice>
        <mc:Fallback>
          <p:sp>
            <p:nvSpPr>
              <p:cNvPr id="5" name="Content Placeholder 2">
                <a:extLst>
                  <a:ext uri="{FF2B5EF4-FFF2-40B4-BE49-F238E27FC236}">
                    <a16:creationId xmlns:a16="http://schemas.microsoft.com/office/drawing/2014/main" id="{329C7FC6-B2F7-F4F0-E23E-1030F6ED3803}"/>
                  </a:ext>
                </a:extLst>
              </p:cNvPr>
              <p:cNvSpPr txBox="1">
                <a:spLocks noRot="1" noChangeAspect="1" noMove="1" noResize="1" noEditPoints="1" noAdjustHandles="1" noChangeArrowheads="1" noChangeShapeType="1" noTextEdit="1"/>
              </p:cNvSpPr>
              <p:nvPr/>
            </p:nvSpPr>
            <p:spPr>
              <a:xfrm>
                <a:off x="7515618" y="1618938"/>
                <a:ext cx="4356592" cy="5437120"/>
              </a:xfrm>
              <a:prstGeom prst="rect">
                <a:avLst/>
              </a:prstGeom>
              <a:blipFill>
                <a:blip r:embed="rId5"/>
                <a:stretch>
                  <a:fillRect l="-1449" t="-1166" r="-870"/>
                </a:stretch>
              </a:blipFill>
            </p:spPr>
            <p:txBody>
              <a:bodyPr/>
              <a:lstStyle/>
              <a:p>
                <a:r>
                  <a:rPr lang="en-US">
                    <a:noFill/>
                  </a:rPr>
                  <a:t> </a:t>
                </a:r>
              </a:p>
            </p:txBody>
          </p:sp>
        </mc:Fallback>
      </mc:AlternateContent>
      <p:pic>
        <p:nvPicPr>
          <p:cNvPr id="7" name="Graphic 6">
            <a:extLst>
              <a:ext uri="{FF2B5EF4-FFF2-40B4-BE49-F238E27FC236}">
                <a16:creationId xmlns:a16="http://schemas.microsoft.com/office/drawing/2014/main" id="{F496D491-52F7-BCAB-0D3B-0EAB8A297D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98448" y="3698997"/>
            <a:ext cx="2260600" cy="304800"/>
          </a:xfrm>
          <a:prstGeom prst="rect">
            <a:avLst/>
          </a:prstGeom>
        </p:spPr>
      </p:pic>
      <p:pic>
        <p:nvPicPr>
          <p:cNvPr id="9" name="Picture 8">
            <a:extLst>
              <a:ext uri="{FF2B5EF4-FFF2-40B4-BE49-F238E27FC236}">
                <a16:creationId xmlns:a16="http://schemas.microsoft.com/office/drawing/2014/main" id="{454E19A7-1AE2-F046-497A-BF8589616210}"/>
              </a:ext>
            </a:extLst>
          </p:cNvPr>
          <p:cNvPicPr>
            <a:picLocks noChangeAspect="1"/>
          </p:cNvPicPr>
          <p:nvPr/>
        </p:nvPicPr>
        <p:blipFill>
          <a:blip r:embed="rId8"/>
          <a:stretch>
            <a:fillRect/>
          </a:stretch>
        </p:blipFill>
        <p:spPr>
          <a:xfrm>
            <a:off x="7634551" y="5431459"/>
            <a:ext cx="4476721" cy="601671"/>
          </a:xfrm>
          <a:prstGeom prst="rect">
            <a:avLst/>
          </a:prstGeom>
        </p:spPr>
      </p:pic>
      <p:pic>
        <p:nvPicPr>
          <p:cNvPr id="11" name="Picture 10">
            <a:extLst>
              <a:ext uri="{FF2B5EF4-FFF2-40B4-BE49-F238E27FC236}">
                <a16:creationId xmlns:a16="http://schemas.microsoft.com/office/drawing/2014/main" id="{BC24032C-73D9-200E-960C-A7AC60776BB2}"/>
              </a:ext>
            </a:extLst>
          </p:cNvPr>
          <p:cNvPicPr>
            <a:picLocks noChangeAspect="1"/>
          </p:cNvPicPr>
          <p:nvPr/>
        </p:nvPicPr>
        <p:blipFill>
          <a:blip r:embed="rId9"/>
          <a:stretch>
            <a:fillRect/>
          </a:stretch>
        </p:blipFill>
        <p:spPr>
          <a:xfrm>
            <a:off x="8084175" y="5932299"/>
            <a:ext cx="3278890" cy="882138"/>
          </a:xfrm>
          <a:prstGeom prst="rect">
            <a:avLst/>
          </a:prstGeom>
        </p:spPr>
      </p:pic>
    </p:spTree>
    <p:extLst>
      <p:ext uri="{BB962C8B-B14F-4D97-AF65-F5344CB8AC3E}">
        <p14:creationId xmlns:p14="http://schemas.microsoft.com/office/powerpoint/2010/main" val="11988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E9569-EE7A-F818-59FE-F672F22CA73A}"/>
              </a:ext>
            </a:extLst>
          </p:cNvPr>
          <p:cNvSpPr>
            <a:spLocks noGrp="1"/>
          </p:cNvSpPr>
          <p:nvPr>
            <p:ph type="title"/>
          </p:nvPr>
        </p:nvSpPr>
        <p:spPr>
          <a:xfrm>
            <a:off x="170438" y="58058"/>
            <a:ext cx="10058400" cy="1609344"/>
          </a:xfrm>
        </p:spPr>
        <p:txBody>
          <a:bodyPr/>
          <a:lstStyle/>
          <a:p>
            <a:r>
              <a:rPr lang="en-US" dirty="0"/>
              <a:t>Caveats of DUACS maps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E87371-B155-E447-E22C-4B2389F21176}"/>
                  </a:ext>
                </a:extLst>
              </p:cNvPr>
              <p:cNvSpPr>
                <a:spLocks noGrp="1"/>
              </p:cNvSpPr>
              <p:nvPr>
                <p:ph idx="1"/>
              </p:nvPr>
            </p:nvSpPr>
            <p:spPr>
              <a:xfrm>
                <a:off x="352124" y="1667402"/>
                <a:ext cx="8417122" cy="4050792"/>
              </a:xfrm>
            </p:spPr>
            <p:txBody>
              <a:bodyPr>
                <a:normAutofit fontScale="92500" lnSpcReduction="10000"/>
              </a:bodyPr>
              <a:lstStyle/>
              <a:p>
                <a:r>
                  <a:rPr lang="en-US" dirty="0"/>
                  <a:t>Temporal decorrelation scale is prescribed based on Rossby wave propagation.</a:t>
                </a:r>
              </a:p>
              <a:p>
                <a:endParaRPr lang="en-US" dirty="0"/>
              </a:p>
              <a:p>
                <a:r>
                  <a:rPr lang="en-US" dirty="0"/>
                  <a:t>Temporal decorrelation scales are unknown.</a:t>
                </a:r>
              </a:p>
              <a:p>
                <a:endParaRPr lang="en-US" dirty="0"/>
              </a:p>
              <a:p>
                <a:r>
                  <a:rPr lang="en-US" dirty="0"/>
                  <a:t>Smaller eddies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&lt;100</m:t>
                    </m:r>
                  </m:oMath>
                </a14:m>
                <a:r>
                  <a:rPr lang="en-US" dirty="0"/>
                  <a:t> km) are unresolved due to the OM smoothing.</a:t>
                </a:r>
              </a:p>
              <a:p>
                <a:endParaRPr lang="en-US" dirty="0"/>
              </a:p>
              <a:p>
                <a:r>
                  <a:rPr lang="en-US" dirty="0"/>
                  <a:t>Nonlinear interactions and transfer of energy underestimated due to the smoothing.</a:t>
                </a:r>
              </a:p>
            </p:txBody>
          </p:sp>
        </mc:Choice>
        <mc:Fallback>
          <p:sp>
            <p:nvSpPr>
              <p:cNvPr id="3" name="Content Placeholder 2">
                <a:extLst>
                  <a:ext uri="{FF2B5EF4-FFF2-40B4-BE49-F238E27FC236}">
                    <a16:creationId xmlns:a16="http://schemas.microsoft.com/office/drawing/2014/main" id="{64E87371-B155-E447-E22C-4B2389F21176}"/>
                  </a:ext>
                </a:extLst>
              </p:cNvPr>
              <p:cNvSpPr>
                <a:spLocks noGrp="1" noRot="1" noChangeAspect="1" noMove="1" noResize="1" noEditPoints="1" noAdjustHandles="1" noChangeArrowheads="1" noChangeShapeType="1" noTextEdit="1"/>
              </p:cNvSpPr>
              <p:nvPr>
                <p:ph idx="1"/>
              </p:nvPr>
            </p:nvSpPr>
            <p:spPr>
              <a:xfrm>
                <a:off x="352124" y="1667402"/>
                <a:ext cx="8417122" cy="4050792"/>
              </a:xfrm>
              <a:blipFill>
                <a:blip r:embed="rId2"/>
                <a:stretch>
                  <a:fillRect l="-1054" t="-3125" b="-312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7FD0450-B05B-ED8E-5C63-6EB4543B2DF8}"/>
              </a:ext>
            </a:extLst>
          </p:cNvPr>
          <p:cNvPicPr>
            <a:picLocks noChangeAspect="1"/>
          </p:cNvPicPr>
          <p:nvPr/>
        </p:nvPicPr>
        <p:blipFill>
          <a:blip r:embed="rId3"/>
          <a:stretch>
            <a:fillRect/>
          </a:stretch>
        </p:blipFill>
        <p:spPr>
          <a:xfrm>
            <a:off x="9100102" y="1403604"/>
            <a:ext cx="2739774" cy="4705966"/>
          </a:xfrm>
          <a:prstGeom prst="rect">
            <a:avLst/>
          </a:prstGeom>
        </p:spPr>
      </p:pic>
      <p:sp>
        <p:nvSpPr>
          <p:cNvPr id="6" name="TextBox 5">
            <a:extLst>
              <a:ext uri="{FF2B5EF4-FFF2-40B4-BE49-F238E27FC236}">
                <a16:creationId xmlns:a16="http://schemas.microsoft.com/office/drawing/2014/main" id="{EE0D776F-B026-7A46-12D4-D5C0EE889C74}"/>
              </a:ext>
            </a:extLst>
          </p:cNvPr>
          <p:cNvSpPr txBox="1"/>
          <p:nvPr/>
        </p:nvSpPr>
        <p:spPr>
          <a:xfrm>
            <a:off x="8915400" y="6311900"/>
            <a:ext cx="3136900" cy="369332"/>
          </a:xfrm>
          <a:prstGeom prst="rect">
            <a:avLst/>
          </a:prstGeom>
          <a:noFill/>
        </p:spPr>
        <p:txBody>
          <a:bodyPr wrap="square" rtlCol="0">
            <a:spAutoFit/>
          </a:bodyPr>
          <a:lstStyle/>
          <a:p>
            <a:r>
              <a:rPr lang="en-US" dirty="0"/>
              <a:t>Chelton and Schlax (1996)</a:t>
            </a:r>
          </a:p>
        </p:txBody>
      </p:sp>
    </p:spTree>
    <p:extLst>
      <p:ext uri="{BB962C8B-B14F-4D97-AF65-F5344CB8AC3E}">
        <p14:creationId xmlns:p14="http://schemas.microsoft.com/office/powerpoint/2010/main" val="3256410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3073</TotalTime>
  <Words>782</Words>
  <Application>Microsoft Macintosh PowerPoint</Application>
  <PresentationFormat>Widescreen</PresentationFormat>
  <Paragraphs>114</Paragraphs>
  <Slides>25</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Aptos Display</vt:lpstr>
      <vt:lpstr>Arial</vt:lpstr>
      <vt:lpstr>Cambria Math</vt:lpstr>
      <vt:lpstr>ProximaCond</vt:lpstr>
      <vt:lpstr>Trebuchet MS</vt:lpstr>
      <vt:lpstr>Wingdings</vt:lpstr>
      <vt:lpstr>Office Theme</vt:lpstr>
      <vt:lpstr>Deep learning improves global satellite observations of ocean eddy dynamics</vt:lpstr>
      <vt:lpstr>Mesoscale eddies</vt:lpstr>
      <vt:lpstr>PowerPoint Presentation</vt:lpstr>
      <vt:lpstr>Eddies interact by exchanging energy</vt:lpstr>
      <vt:lpstr>Satellite altimetry allows to surface sea level anomalies</vt:lpstr>
      <vt:lpstr>PowerPoint Presentation</vt:lpstr>
      <vt:lpstr>Altimetry tracks of 3 satellites</vt:lpstr>
      <vt:lpstr>Objective mapping delivers daily maps of SSH</vt:lpstr>
      <vt:lpstr>Caveats of DUACS maps</vt:lpstr>
      <vt:lpstr>NeurOST: Neural Ocean surface topography</vt:lpstr>
      <vt:lpstr>PowerPoint Presentation</vt:lpstr>
      <vt:lpstr>PowerPoint Presentation</vt:lpstr>
      <vt:lpstr>Creating global SSH from subdomain reconstructions</vt:lpstr>
      <vt:lpstr>NeurOST: SSH anomalies</vt:lpstr>
      <vt:lpstr>NeurOST SSH-SST vs withheld altimeter</vt:lpstr>
      <vt:lpstr>NeurOST SSH-SST vs withheld altimeter</vt:lpstr>
      <vt:lpstr>NeurOST vs DUACS: 2nd order derivatives</vt:lpstr>
      <vt:lpstr>NeurOST SSH-SST vs MIOST</vt:lpstr>
      <vt:lpstr>NeurOST SSH-SST vs surface drifters</vt:lpstr>
      <vt:lpstr>NeurOST SSH-SST vs surface drifters</vt:lpstr>
      <vt:lpstr>Enstrophy</vt:lpstr>
      <vt:lpstr>Kinetic Energy cascade transfers</vt:lpstr>
      <vt:lpstr>NeurOST KE transfers</vt:lpstr>
      <vt:lpstr>NeurOST KE transfers</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Manuel O Gutierrez-villanueva</dc:creator>
  <cp:lastModifiedBy>Manuel O Gutierrez-villanueva</cp:lastModifiedBy>
  <cp:revision>9</cp:revision>
  <dcterms:created xsi:type="dcterms:W3CDTF">2025-06-11T14:52:00Z</dcterms:created>
  <dcterms:modified xsi:type="dcterms:W3CDTF">2025-06-13T18:05:16Z</dcterms:modified>
</cp:coreProperties>
</file>